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43"/>
  </p:notesMasterIdLst>
  <p:handoutMasterIdLst>
    <p:handoutMasterId r:id="rId44"/>
  </p:handoutMasterIdLst>
  <p:sldIdLst>
    <p:sldId id="306" r:id="rId5"/>
    <p:sldId id="308" r:id="rId6"/>
    <p:sldId id="309" r:id="rId7"/>
    <p:sldId id="321" r:id="rId8"/>
    <p:sldId id="320" r:id="rId9"/>
    <p:sldId id="319" r:id="rId10"/>
    <p:sldId id="257" r:id="rId11"/>
    <p:sldId id="258" r:id="rId12"/>
    <p:sldId id="259" r:id="rId13"/>
    <p:sldId id="260" r:id="rId14"/>
    <p:sldId id="261" r:id="rId15"/>
    <p:sldId id="262" r:id="rId16"/>
    <p:sldId id="318"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317" r:id="rId30"/>
    <p:sldId id="276" r:id="rId31"/>
    <p:sldId id="277" r:id="rId32"/>
    <p:sldId id="278" r:id="rId33"/>
    <p:sldId id="279" r:id="rId34"/>
    <p:sldId id="275" r:id="rId35"/>
    <p:sldId id="310" r:id="rId36"/>
    <p:sldId id="311" r:id="rId37"/>
    <p:sldId id="312" r:id="rId38"/>
    <p:sldId id="313" r:id="rId39"/>
    <p:sldId id="314" r:id="rId40"/>
    <p:sldId id="315" r:id="rId41"/>
    <p:sldId id="31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50872-562B-4FDB-BA55-16D78B116D30}" v="5" dt="2026-03-08T21:11:10.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4967" autoAdjust="0"/>
  </p:normalViewPr>
  <p:slideViewPr>
    <p:cSldViewPr snapToGrid="0">
      <p:cViewPr varScale="1">
        <p:scale>
          <a:sx n="74" d="100"/>
          <a:sy n="74" d="100"/>
        </p:scale>
        <p:origin x="994" y="283"/>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Missaglia" userId="3950425f9222ea33" providerId="LiveId" clId="{A1639222-FCD9-42AB-BED8-D56F4B448081}"/>
    <pc:docChg chg="undo custSel addSld delSld modSld sldOrd">
      <pc:chgData name="Marco Missaglia" userId="3950425f9222ea33" providerId="LiveId" clId="{A1639222-FCD9-42AB-BED8-D56F4B448081}" dt="2026-03-08T21:11:56.340" v="164"/>
      <pc:docMkLst>
        <pc:docMk/>
      </pc:docMkLst>
      <pc:sldChg chg="ord">
        <pc:chgData name="Marco Missaglia" userId="3950425f9222ea33" providerId="LiveId" clId="{A1639222-FCD9-42AB-BED8-D56F4B448081}" dt="2026-03-08T21:11:56.340" v="164"/>
        <pc:sldMkLst>
          <pc:docMk/>
          <pc:sldMk cId="0" sldId="275"/>
        </pc:sldMkLst>
      </pc:sldChg>
      <pc:sldChg chg="addSp delSp modSp mod">
        <pc:chgData name="Marco Missaglia" userId="3950425f9222ea33" providerId="LiveId" clId="{A1639222-FCD9-42AB-BED8-D56F4B448081}" dt="2026-03-08T20:58:48.673" v="138" actId="1076"/>
        <pc:sldMkLst>
          <pc:docMk/>
          <pc:sldMk cId="114769864" sldId="306"/>
        </pc:sldMkLst>
        <pc:spChg chg="del mod">
          <ac:chgData name="Marco Missaglia" userId="3950425f9222ea33" providerId="LiveId" clId="{A1639222-FCD9-42AB-BED8-D56F4B448081}" dt="2026-03-08T20:56:32.867" v="3" actId="478"/>
          <ac:spMkLst>
            <pc:docMk/>
            <pc:sldMk cId="114769864" sldId="306"/>
            <ac:spMk id="2" creationId="{C3A9968B-2619-4F71-AB00-4C493E120805}"/>
          </ac:spMkLst>
        </pc:spChg>
        <pc:spChg chg="mod">
          <ac:chgData name="Marco Missaglia" userId="3950425f9222ea33" providerId="LiveId" clId="{A1639222-FCD9-42AB-BED8-D56F4B448081}" dt="2026-03-08T20:58:48.673" v="138" actId="1076"/>
          <ac:spMkLst>
            <pc:docMk/>
            <pc:sldMk cId="114769864" sldId="306"/>
            <ac:spMk id="3" creationId="{A5F14073-9F68-4B7E-A576-26899D58C7A9}"/>
          </ac:spMkLst>
        </pc:spChg>
        <pc:spChg chg="del">
          <ac:chgData name="Marco Missaglia" userId="3950425f9222ea33" providerId="LiveId" clId="{A1639222-FCD9-42AB-BED8-D56F4B448081}" dt="2026-03-08T20:56:19.043" v="2" actId="26606"/>
          <ac:spMkLst>
            <pc:docMk/>
            <pc:sldMk cId="114769864" sldId="306"/>
            <ac:spMk id="8" creationId="{F2EA518E-6C90-4FB8-9D88-C59B749893F3}"/>
          </ac:spMkLst>
        </pc:spChg>
        <pc:spChg chg="del">
          <ac:chgData name="Marco Missaglia" userId="3950425f9222ea33" providerId="LiveId" clId="{A1639222-FCD9-42AB-BED8-D56F4B448081}" dt="2026-03-08T20:56:19.043" v="2" actId="26606"/>
          <ac:spMkLst>
            <pc:docMk/>
            <pc:sldMk cId="114769864" sldId="306"/>
            <ac:spMk id="10" creationId="{51AFC3C9-5F6F-4B0C-B9BC-4538C1E6F3E3}"/>
          </ac:spMkLst>
        </pc:spChg>
        <pc:spChg chg="del">
          <ac:chgData name="Marco Missaglia" userId="3950425f9222ea33" providerId="LiveId" clId="{A1639222-FCD9-42AB-BED8-D56F4B448081}" dt="2026-03-08T20:56:19.043" v="2" actId="26606"/>
          <ac:spMkLst>
            <pc:docMk/>
            <pc:sldMk cId="114769864" sldId="306"/>
            <ac:spMk id="12" creationId="{BA844245-4805-4DD5-AF47-842A0B27FA79}"/>
          </ac:spMkLst>
        </pc:spChg>
        <pc:spChg chg="add">
          <ac:chgData name="Marco Missaglia" userId="3950425f9222ea33" providerId="LiveId" clId="{A1639222-FCD9-42AB-BED8-D56F4B448081}" dt="2026-03-08T20:56:19.043" v="2" actId="26606"/>
          <ac:spMkLst>
            <pc:docMk/>
            <pc:sldMk cId="114769864" sldId="306"/>
            <ac:spMk id="45" creationId="{B8FE8EF1-7AF2-4864-A8DE-7EE3481DA1D4}"/>
          </ac:spMkLst>
        </pc:spChg>
        <pc:spChg chg="add">
          <ac:chgData name="Marco Missaglia" userId="3950425f9222ea33" providerId="LiveId" clId="{A1639222-FCD9-42AB-BED8-D56F4B448081}" dt="2026-03-08T20:56:19.043" v="2" actId="26606"/>
          <ac:spMkLst>
            <pc:docMk/>
            <pc:sldMk cId="114769864" sldId="306"/>
            <ac:spMk id="47" creationId="{5B3CCFC9-E82D-444E-9621-FE5F95E679EC}"/>
          </ac:spMkLst>
        </pc:spChg>
        <pc:grpChg chg="add">
          <ac:chgData name="Marco Missaglia" userId="3950425f9222ea33" providerId="LiveId" clId="{A1639222-FCD9-42AB-BED8-D56F4B448081}" dt="2026-03-08T20:56:19.043" v="2" actId="26606"/>
          <ac:grpSpMkLst>
            <pc:docMk/>
            <pc:sldMk cId="114769864" sldId="306"/>
            <ac:grpSpMk id="17" creationId="{7B7EFD05-5F12-420E-8AEF-74D5EF9D58BC}"/>
          </ac:grpSpMkLst>
        </pc:grpChg>
        <pc:grpChg chg="add">
          <ac:chgData name="Marco Missaglia" userId="3950425f9222ea33" providerId="LiveId" clId="{A1639222-FCD9-42AB-BED8-D56F4B448081}" dt="2026-03-08T20:56:19.043" v="2" actId="26606"/>
          <ac:grpSpMkLst>
            <pc:docMk/>
            <pc:sldMk cId="114769864" sldId="306"/>
            <ac:grpSpMk id="31" creationId="{B64F33C7-E158-4057-87E7-6F42AA6D034A}"/>
          </ac:grpSpMkLst>
        </pc:grpChg>
        <pc:picChg chg="add mod">
          <ac:chgData name="Marco Missaglia" userId="3950425f9222ea33" providerId="LiveId" clId="{A1639222-FCD9-42AB-BED8-D56F4B448081}" dt="2026-03-08T20:56:19.043" v="2" actId="26606"/>
          <ac:picMkLst>
            <pc:docMk/>
            <pc:sldMk cId="114769864" sldId="306"/>
            <ac:picMk id="5" creationId="{BB7A11C4-348D-82F1-BB62-4BEF145801C3}"/>
          </ac:picMkLst>
        </pc:picChg>
      </pc:sldChg>
      <pc:sldChg chg="ord modNotes">
        <pc:chgData name="Marco Missaglia" userId="3950425f9222ea33" providerId="LiveId" clId="{A1639222-FCD9-42AB-BED8-D56F4B448081}" dt="2026-03-08T21:11:02.483" v="161"/>
        <pc:sldMkLst>
          <pc:docMk/>
          <pc:sldMk cId="0" sldId="309"/>
        </pc:sldMkLst>
      </pc:sldChg>
      <pc:sldChg chg="addSp delSp modSp new mod setBg">
        <pc:chgData name="Marco Missaglia" userId="3950425f9222ea33" providerId="LiveId" clId="{A1639222-FCD9-42AB-BED8-D56F4B448081}" dt="2026-03-08T21:04:29.901" v="147" actId="26606"/>
        <pc:sldMkLst>
          <pc:docMk/>
          <pc:sldMk cId="3776927148" sldId="318"/>
        </pc:sldMkLst>
        <pc:spChg chg="mod ord">
          <ac:chgData name="Marco Missaglia" userId="3950425f9222ea33" providerId="LiveId" clId="{A1639222-FCD9-42AB-BED8-D56F4B448081}" dt="2026-03-08T21:04:29.901" v="147" actId="26606"/>
          <ac:spMkLst>
            <pc:docMk/>
            <pc:sldMk cId="3776927148" sldId="318"/>
            <ac:spMk id="2" creationId="{88E8EAF2-0DE2-098B-6A01-509C42422459}"/>
          </ac:spMkLst>
        </pc:spChg>
        <pc:spChg chg="mod ord">
          <ac:chgData name="Marco Missaglia" userId="3950425f9222ea33" providerId="LiveId" clId="{A1639222-FCD9-42AB-BED8-D56F4B448081}" dt="2026-03-08T21:04:29.901" v="147" actId="26606"/>
          <ac:spMkLst>
            <pc:docMk/>
            <pc:sldMk cId="3776927148" sldId="318"/>
            <ac:spMk id="3" creationId="{D782C641-81A5-E4DC-7315-E4571BD1B9BC}"/>
          </ac:spMkLst>
        </pc:spChg>
        <pc:spChg chg="mod ord">
          <ac:chgData name="Marco Missaglia" userId="3950425f9222ea33" providerId="LiveId" clId="{A1639222-FCD9-42AB-BED8-D56F4B448081}" dt="2026-03-08T21:04:29.901" v="147" actId="26606"/>
          <ac:spMkLst>
            <pc:docMk/>
            <pc:sldMk cId="3776927148" sldId="318"/>
            <ac:spMk id="4" creationId="{40384103-E60A-89F6-FB21-E38C42594C77}"/>
          </ac:spMkLst>
        </pc:spChg>
        <pc:spChg chg="add del">
          <ac:chgData name="Marco Missaglia" userId="3950425f9222ea33" providerId="LiveId" clId="{A1639222-FCD9-42AB-BED8-D56F4B448081}" dt="2026-03-08T21:04:13.283" v="142" actId="26606"/>
          <ac:spMkLst>
            <pc:docMk/>
            <pc:sldMk cId="3776927148" sldId="318"/>
            <ac:spMk id="11" creationId="{7E1C44A2-4B37-4B14-B90B-368A88D05E69}"/>
          </ac:spMkLst>
        </pc:spChg>
        <pc:spChg chg="add del">
          <ac:chgData name="Marco Missaglia" userId="3950425f9222ea33" providerId="LiveId" clId="{A1639222-FCD9-42AB-BED8-D56F4B448081}" dt="2026-03-08T21:04:18.191" v="144" actId="26606"/>
          <ac:spMkLst>
            <pc:docMk/>
            <pc:sldMk cId="3776927148" sldId="318"/>
            <ac:spMk id="13" creationId="{8628DE88-9989-4D6E-84A4-51A8EBD456E9}"/>
          </ac:spMkLst>
        </pc:spChg>
        <pc:spChg chg="add del">
          <ac:chgData name="Marco Missaglia" userId="3950425f9222ea33" providerId="LiveId" clId="{A1639222-FCD9-42AB-BED8-D56F4B448081}" dt="2026-03-08T21:04:18.191" v="144" actId="26606"/>
          <ac:spMkLst>
            <pc:docMk/>
            <pc:sldMk cId="3776927148" sldId="318"/>
            <ac:spMk id="14" creationId="{EBB724F1-DC90-45FC-9E90-E1A33393D2EE}"/>
          </ac:spMkLst>
        </pc:spChg>
        <pc:spChg chg="add del">
          <ac:chgData name="Marco Missaglia" userId="3950425f9222ea33" providerId="LiveId" clId="{A1639222-FCD9-42AB-BED8-D56F4B448081}" dt="2026-03-08T21:04:29.893" v="146" actId="26606"/>
          <ac:spMkLst>
            <pc:docMk/>
            <pc:sldMk cId="3776927148" sldId="318"/>
            <ac:spMk id="15" creationId="{7AB22E03-3087-4988-9DB5-572918FB9531}"/>
          </ac:spMkLst>
        </pc:spChg>
        <pc:spChg chg="add del">
          <ac:chgData name="Marco Missaglia" userId="3950425f9222ea33" providerId="LiveId" clId="{A1639222-FCD9-42AB-BED8-D56F4B448081}" dt="2026-03-08T21:04:29.893" v="146" actId="26606"/>
          <ac:spMkLst>
            <pc:docMk/>
            <pc:sldMk cId="3776927148" sldId="318"/>
            <ac:spMk id="16" creationId="{34699877-13E3-4FC1-B91B-2A8A8FA76866}"/>
          </ac:spMkLst>
        </pc:spChg>
        <pc:spChg chg="add del">
          <ac:chgData name="Marco Missaglia" userId="3950425f9222ea33" providerId="LiveId" clId="{A1639222-FCD9-42AB-BED8-D56F4B448081}" dt="2026-03-08T21:04:29.893" v="146" actId="26606"/>
          <ac:spMkLst>
            <pc:docMk/>
            <pc:sldMk cId="3776927148" sldId="318"/>
            <ac:spMk id="17" creationId="{4B2A5927-4A36-47DC-BF12-54A96B456DB4}"/>
          </ac:spMkLst>
        </pc:spChg>
        <pc:spChg chg="add del">
          <ac:chgData name="Marco Missaglia" userId="3950425f9222ea33" providerId="LiveId" clId="{A1639222-FCD9-42AB-BED8-D56F4B448081}" dt="2026-03-08T21:04:29.893" v="146" actId="26606"/>
          <ac:spMkLst>
            <pc:docMk/>
            <pc:sldMk cId="3776927148" sldId="318"/>
            <ac:spMk id="18" creationId="{BC4CB122-E2DC-4CA5-8B6F-B49249C78D22}"/>
          </ac:spMkLst>
        </pc:spChg>
        <pc:spChg chg="add">
          <ac:chgData name="Marco Missaglia" userId="3950425f9222ea33" providerId="LiveId" clId="{A1639222-FCD9-42AB-BED8-D56F4B448081}" dt="2026-03-08T21:04:29.901" v="147" actId="26606"/>
          <ac:spMkLst>
            <pc:docMk/>
            <pc:sldMk cId="3776927148" sldId="318"/>
            <ac:spMk id="20" creationId="{01520B72-94C4-4ABB-AC64-A3382705BE06}"/>
          </ac:spMkLst>
        </pc:spChg>
        <pc:spChg chg="add">
          <ac:chgData name="Marco Missaglia" userId="3950425f9222ea33" providerId="LiveId" clId="{A1639222-FCD9-42AB-BED8-D56F4B448081}" dt="2026-03-08T21:04:29.901" v="147" actId="26606"/>
          <ac:spMkLst>
            <pc:docMk/>
            <pc:sldMk cId="3776927148" sldId="318"/>
            <ac:spMk id="21" creationId="{9A64CBFD-D6E8-4E6A-8F66-1948BED33157}"/>
          </ac:spMkLst>
        </pc:spChg>
        <pc:picChg chg="add mod">
          <ac:chgData name="Marco Missaglia" userId="3950425f9222ea33" providerId="LiveId" clId="{A1639222-FCD9-42AB-BED8-D56F4B448081}" dt="2026-03-08T21:04:29.901" v="147" actId="26606"/>
          <ac:picMkLst>
            <pc:docMk/>
            <pc:sldMk cId="3776927148" sldId="318"/>
            <ac:picMk id="6" creationId="{313FA425-8E4B-7B6B-4521-C51780E4A0DE}"/>
          </ac:picMkLst>
        </pc:picChg>
      </pc:sldChg>
      <pc:sldChg chg="add setBg">
        <pc:chgData name="Marco Missaglia" userId="3950425f9222ea33" providerId="LiveId" clId="{A1639222-FCD9-42AB-BED8-D56F4B448081}" dt="2026-03-08T21:08:36.619" v="150"/>
        <pc:sldMkLst>
          <pc:docMk/>
          <pc:sldMk cId="0" sldId="319"/>
        </pc:sldMkLst>
      </pc:sldChg>
      <pc:sldChg chg="new del">
        <pc:chgData name="Marco Missaglia" userId="3950425f9222ea33" providerId="LiveId" clId="{A1639222-FCD9-42AB-BED8-D56F4B448081}" dt="2026-03-08T21:08:33.874" v="149" actId="47"/>
        <pc:sldMkLst>
          <pc:docMk/>
          <pc:sldMk cId="1958278195" sldId="319"/>
        </pc:sldMkLst>
      </pc:sldChg>
      <pc:sldChg chg="modSp add mod">
        <pc:chgData name="Marco Missaglia" userId="3950425f9222ea33" providerId="LiveId" clId="{A1639222-FCD9-42AB-BED8-D56F4B448081}" dt="2026-03-08T21:09:47.252" v="155" actId="14100"/>
        <pc:sldMkLst>
          <pc:docMk/>
          <pc:sldMk cId="0" sldId="320"/>
        </pc:sldMkLst>
        <pc:spChg chg="mod">
          <ac:chgData name="Marco Missaglia" userId="3950425f9222ea33" providerId="LiveId" clId="{A1639222-FCD9-42AB-BED8-D56F4B448081}" dt="2026-03-08T21:09:38.994" v="153" actId="1076"/>
          <ac:spMkLst>
            <pc:docMk/>
            <pc:sldMk cId="0" sldId="320"/>
            <ac:spMk id="118786" creationId="{55C49A60-B3A6-51A2-878A-7937D5362C36}"/>
          </ac:spMkLst>
        </pc:spChg>
        <pc:spChg chg="mod">
          <ac:chgData name="Marco Missaglia" userId="3950425f9222ea33" providerId="LiveId" clId="{A1639222-FCD9-42AB-BED8-D56F4B448081}" dt="2026-03-08T21:09:47.252" v="155" actId="14100"/>
          <ac:spMkLst>
            <pc:docMk/>
            <pc:sldMk cId="0" sldId="320"/>
            <ac:spMk id="118790" creationId="{7688C9A2-8245-31B1-24E1-5BFD47BEA2E3}"/>
          </ac:spMkLst>
        </pc:spChg>
        <pc:spChg chg="mod">
          <ac:chgData name="Marco Missaglia" userId="3950425f9222ea33" providerId="LiveId" clId="{A1639222-FCD9-42AB-BED8-D56F4B448081}" dt="2026-03-08T21:09:47.252" v="155" actId="14100"/>
          <ac:spMkLst>
            <pc:docMk/>
            <pc:sldMk cId="0" sldId="320"/>
            <ac:spMk id="118793" creationId="{33042F31-E15D-F057-FE80-E969421AB761}"/>
          </ac:spMkLst>
        </pc:spChg>
        <pc:spChg chg="mod">
          <ac:chgData name="Marco Missaglia" userId="3950425f9222ea33" providerId="LiveId" clId="{A1639222-FCD9-42AB-BED8-D56F4B448081}" dt="2026-03-08T21:09:47.252" v="155" actId="14100"/>
          <ac:spMkLst>
            <pc:docMk/>
            <pc:sldMk cId="0" sldId="320"/>
            <ac:spMk id="118800" creationId="{B8D7FEA4-9B8F-047B-F0F7-2CDBACDB7278}"/>
          </ac:spMkLst>
        </pc:spChg>
        <pc:spChg chg="mod">
          <ac:chgData name="Marco Missaglia" userId="3950425f9222ea33" providerId="LiveId" clId="{A1639222-FCD9-42AB-BED8-D56F4B448081}" dt="2026-03-08T21:09:47.252" v="155" actId="14100"/>
          <ac:spMkLst>
            <pc:docMk/>
            <pc:sldMk cId="0" sldId="320"/>
            <ac:spMk id="118805" creationId="{DDE46F50-1023-9B07-C6E8-B2B255FF3046}"/>
          </ac:spMkLst>
        </pc:spChg>
        <pc:spChg chg="mod">
          <ac:chgData name="Marco Missaglia" userId="3950425f9222ea33" providerId="LiveId" clId="{A1639222-FCD9-42AB-BED8-D56F4B448081}" dt="2026-03-08T21:09:47.252" v="155" actId="14100"/>
          <ac:spMkLst>
            <pc:docMk/>
            <pc:sldMk cId="0" sldId="320"/>
            <ac:spMk id="118808" creationId="{AEC59AC4-FDD5-D608-1F31-C3397EA3B890}"/>
          </ac:spMkLst>
        </pc:spChg>
        <pc:spChg chg="mod">
          <ac:chgData name="Marco Missaglia" userId="3950425f9222ea33" providerId="LiveId" clId="{A1639222-FCD9-42AB-BED8-D56F4B448081}" dt="2026-03-08T21:09:47.252" v="155" actId="14100"/>
          <ac:spMkLst>
            <pc:docMk/>
            <pc:sldMk cId="0" sldId="320"/>
            <ac:spMk id="118812" creationId="{CC2728B4-9EA3-9286-F252-2BDD6057FAE0}"/>
          </ac:spMkLst>
        </pc:spChg>
        <pc:spChg chg="mod">
          <ac:chgData name="Marco Missaglia" userId="3950425f9222ea33" providerId="LiveId" clId="{A1639222-FCD9-42AB-BED8-D56F4B448081}" dt="2026-03-08T21:09:47.252" v="155" actId="14100"/>
          <ac:spMkLst>
            <pc:docMk/>
            <pc:sldMk cId="0" sldId="320"/>
            <ac:spMk id="118814" creationId="{0CD853D3-04E7-5958-53AC-EA8A16BFA76D}"/>
          </ac:spMkLst>
        </pc:spChg>
        <pc:spChg chg="mod">
          <ac:chgData name="Marco Missaglia" userId="3950425f9222ea33" providerId="LiveId" clId="{A1639222-FCD9-42AB-BED8-D56F4B448081}" dt="2026-03-08T21:09:47.252" v="155" actId="14100"/>
          <ac:spMkLst>
            <pc:docMk/>
            <pc:sldMk cId="0" sldId="320"/>
            <ac:spMk id="118822" creationId="{FB3C3DA6-5732-73F2-452C-6973473BBEA8}"/>
          </ac:spMkLst>
        </pc:spChg>
        <pc:spChg chg="mod">
          <ac:chgData name="Marco Missaglia" userId="3950425f9222ea33" providerId="LiveId" clId="{A1639222-FCD9-42AB-BED8-D56F4B448081}" dt="2026-03-08T21:09:47.252" v="155" actId="14100"/>
          <ac:spMkLst>
            <pc:docMk/>
            <pc:sldMk cId="0" sldId="320"/>
            <ac:spMk id="118830" creationId="{D7CD1F9B-02ED-2016-ECC2-C4CE528608E5}"/>
          </ac:spMkLst>
        </pc:spChg>
        <pc:spChg chg="mod">
          <ac:chgData name="Marco Missaglia" userId="3950425f9222ea33" providerId="LiveId" clId="{A1639222-FCD9-42AB-BED8-D56F4B448081}" dt="2026-03-08T21:09:47.252" v="155" actId="14100"/>
          <ac:spMkLst>
            <pc:docMk/>
            <pc:sldMk cId="0" sldId="320"/>
            <ac:spMk id="118852" creationId="{360DA592-AC21-E318-53C0-9F32EC18EE8D}"/>
          </ac:spMkLst>
        </pc:spChg>
      </pc:sldChg>
      <pc:sldChg chg="add setBg">
        <pc:chgData name="Marco Missaglia" userId="3950425f9222ea33" providerId="LiveId" clId="{A1639222-FCD9-42AB-BED8-D56F4B448081}" dt="2026-03-08T21:11:10.834" v="162"/>
        <pc:sldMkLst>
          <pc:docMk/>
          <pc:sldMk cId="0" sldId="3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F4165-B765-4428-A541-66DC39515B5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1460E48-7A61-4F7D-B00F-801357148EC6}">
      <dgm:prSet/>
      <dgm:spPr/>
      <dgm:t>
        <a:bodyPr/>
        <a:lstStyle/>
        <a:p>
          <a:r>
            <a:rPr lang="it-IT"/>
            <a:t>I meccanismi attraverso cui l'alcool può stimolare la cancerogenesi sono complessi.</a:t>
          </a:r>
          <a:endParaRPr lang="en-US"/>
        </a:p>
      </dgm:t>
    </dgm:pt>
    <dgm:pt modelId="{C9603C22-1780-4E80-A3DE-AC491D54D8A2}" type="parTrans" cxnId="{274E34A2-F87F-419C-AE3E-1272C43F6EE0}">
      <dgm:prSet/>
      <dgm:spPr/>
      <dgm:t>
        <a:bodyPr/>
        <a:lstStyle/>
        <a:p>
          <a:endParaRPr lang="en-US"/>
        </a:p>
      </dgm:t>
    </dgm:pt>
    <dgm:pt modelId="{AA89B3C1-DBF5-480D-B2A6-9697E2A04AA7}" type="sibTrans" cxnId="{274E34A2-F87F-419C-AE3E-1272C43F6EE0}">
      <dgm:prSet/>
      <dgm:spPr/>
      <dgm:t>
        <a:bodyPr/>
        <a:lstStyle/>
        <a:p>
          <a:endParaRPr lang="en-US"/>
        </a:p>
      </dgm:t>
    </dgm:pt>
    <dgm:pt modelId="{201649B8-4E30-4286-BC54-108CCC53DE7F}">
      <dgm:prSet/>
      <dgm:spPr/>
      <dgm:t>
        <a:bodyPr/>
        <a:lstStyle/>
        <a:p>
          <a:r>
            <a:rPr lang="it-IT"/>
            <a:t>Un importante prodotto del metabolismo dell'alcool, l'acetaldeide può direttamente influenzare le cellule danneggiando il DNA.</a:t>
          </a:r>
          <a:endParaRPr lang="en-US"/>
        </a:p>
      </dgm:t>
    </dgm:pt>
    <dgm:pt modelId="{AE131602-E188-4F89-8C51-5D4173C8B8DD}" type="parTrans" cxnId="{830D9BBD-4095-43F4-9634-FCC165987D2A}">
      <dgm:prSet/>
      <dgm:spPr/>
      <dgm:t>
        <a:bodyPr/>
        <a:lstStyle/>
        <a:p>
          <a:endParaRPr lang="en-US"/>
        </a:p>
      </dgm:t>
    </dgm:pt>
    <dgm:pt modelId="{B9993D5C-A87D-46FD-8A01-8E591904B506}" type="sibTrans" cxnId="{830D9BBD-4095-43F4-9634-FCC165987D2A}">
      <dgm:prSet/>
      <dgm:spPr/>
      <dgm:t>
        <a:bodyPr/>
        <a:lstStyle/>
        <a:p>
          <a:endParaRPr lang="en-US"/>
        </a:p>
      </dgm:t>
    </dgm:pt>
    <dgm:pt modelId="{8A4FCDB8-5ABB-4FAC-8879-3D832BF731E0}">
      <dgm:prSet/>
      <dgm:spPr/>
      <dgm:t>
        <a:bodyPr/>
        <a:lstStyle/>
        <a:p>
          <a:r>
            <a:rPr lang="it-IT"/>
            <a:t>L'alcool può portare ad aumenti nei livelli ematici di estrogeni.</a:t>
          </a:r>
          <a:endParaRPr lang="en-US"/>
        </a:p>
      </dgm:t>
    </dgm:pt>
    <dgm:pt modelId="{C5FD1AB8-E0AF-421D-9DA2-851BF51953DE}" type="parTrans" cxnId="{57780265-B2F4-429B-A854-6726F5E65228}">
      <dgm:prSet/>
      <dgm:spPr/>
      <dgm:t>
        <a:bodyPr/>
        <a:lstStyle/>
        <a:p>
          <a:endParaRPr lang="en-US"/>
        </a:p>
      </dgm:t>
    </dgm:pt>
    <dgm:pt modelId="{B561FA47-D900-4A94-886A-B5E3008E113D}" type="sibTrans" cxnId="{57780265-B2F4-429B-A854-6726F5E65228}">
      <dgm:prSet/>
      <dgm:spPr/>
      <dgm:t>
        <a:bodyPr/>
        <a:lstStyle/>
        <a:p>
          <a:endParaRPr lang="en-US"/>
        </a:p>
      </dgm:t>
    </dgm:pt>
    <dgm:pt modelId="{97871168-00E2-4D7D-A154-2C22131405AF}">
      <dgm:prSet/>
      <dgm:spPr/>
      <dgm:t>
        <a:bodyPr/>
        <a:lstStyle/>
        <a:p>
          <a:r>
            <a:rPr lang="it-IT"/>
            <a:t>la limitazione del consumo alcolico riduce l'incidenza del tumore alla mammella</a:t>
          </a:r>
          <a:endParaRPr lang="en-US"/>
        </a:p>
      </dgm:t>
    </dgm:pt>
    <dgm:pt modelId="{979D31E0-DA38-4CA4-BAC0-0A26A3C3BA76}" type="parTrans" cxnId="{4776A20C-A851-4533-B151-F8343B42648B}">
      <dgm:prSet/>
      <dgm:spPr/>
      <dgm:t>
        <a:bodyPr/>
        <a:lstStyle/>
        <a:p>
          <a:endParaRPr lang="en-US"/>
        </a:p>
      </dgm:t>
    </dgm:pt>
    <dgm:pt modelId="{41AAB629-A583-4E6C-AB7B-E4051EF15BC7}" type="sibTrans" cxnId="{4776A20C-A851-4533-B151-F8343B42648B}">
      <dgm:prSet/>
      <dgm:spPr/>
      <dgm:t>
        <a:bodyPr/>
        <a:lstStyle/>
        <a:p>
          <a:endParaRPr lang="en-US"/>
        </a:p>
      </dgm:t>
    </dgm:pt>
    <dgm:pt modelId="{EDAA0F69-38B3-41EC-908B-C20958697CE5}" type="pres">
      <dgm:prSet presAssocID="{1F0F4165-B765-4428-A541-66DC39515B5B}" presName="vert0" presStyleCnt="0">
        <dgm:presLayoutVars>
          <dgm:dir/>
          <dgm:animOne val="branch"/>
          <dgm:animLvl val="lvl"/>
        </dgm:presLayoutVars>
      </dgm:prSet>
      <dgm:spPr/>
    </dgm:pt>
    <dgm:pt modelId="{3DE997B2-D310-45A3-A554-ADAB4171FFEE}" type="pres">
      <dgm:prSet presAssocID="{81460E48-7A61-4F7D-B00F-801357148EC6}" presName="thickLine" presStyleLbl="alignNode1" presStyleIdx="0" presStyleCnt="4"/>
      <dgm:spPr/>
    </dgm:pt>
    <dgm:pt modelId="{F9CE2D0D-218E-42EA-BEC4-6FE5BEBC55C4}" type="pres">
      <dgm:prSet presAssocID="{81460E48-7A61-4F7D-B00F-801357148EC6}" presName="horz1" presStyleCnt="0"/>
      <dgm:spPr/>
    </dgm:pt>
    <dgm:pt modelId="{717EF200-C579-4226-829F-EF1F3769C750}" type="pres">
      <dgm:prSet presAssocID="{81460E48-7A61-4F7D-B00F-801357148EC6}" presName="tx1" presStyleLbl="revTx" presStyleIdx="0" presStyleCnt="4"/>
      <dgm:spPr/>
    </dgm:pt>
    <dgm:pt modelId="{DDB37C0C-636C-486D-91C4-175871FE3711}" type="pres">
      <dgm:prSet presAssocID="{81460E48-7A61-4F7D-B00F-801357148EC6}" presName="vert1" presStyleCnt="0"/>
      <dgm:spPr/>
    </dgm:pt>
    <dgm:pt modelId="{4933C982-D628-49B0-91C7-B10CD40B43F0}" type="pres">
      <dgm:prSet presAssocID="{201649B8-4E30-4286-BC54-108CCC53DE7F}" presName="thickLine" presStyleLbl="alignNode1" presStyleIdx="1" presStyleCnt="4"/>
      <dgm:spPr/>
    </dgm:pt>
    <dgm:pt modelId="{C446EF1F-59BA-49F1-A424-1B6D39424AE6}" type="pres">
      <dgm:prSet presAssocID="{201649B8-4E30-4286-BC54-108CCC53DE7F}" presName="horz1" presStyleCnt="0"/>
      <dgm:spPr/>
    </dgm:pt>
    <dgm:pt modelId="{16140D37-E6C1-46F3-8A44-BFA86ABD884B}" type="pres">
      <dgm:prSet presAssocID="{201649B8-4E30-4286-BC54-108CCC53DE7F}" presName="tx1" presStyleLbl="revTx" presStyleIdx="1" presStyleCnt="4"/>
      <dgm:spPr/>
    </dgm:pt>
    <dgm:pt modelId="{AA824D99-E14C-4E21-921A-8CAFC7164119}" type="pres">
      <dgm:prSet presAssocID="{201649B8-4E30-4286-BC54-108CCC53DE7F}" presName="vert1" presStyleCnt="0"/>
      <dgm:spPr/>
    </dgm:pt>
    <dgm:pt modelId="{70AA5893-7356-4B84-94DD-EFBF42DA9FE8}" type="pres">
      <dgm:prSet presAssocID="{8A4FCDB8-5ABB-4FAC-8879-3D832BF731E0}" presName="thickLine" presStyleLbl="alignNode1" presStyleIdx="2" presStyleCnt="4"/>
      <dgm:spPr/>
    </dgm:pt>
    <dgm:pt modelId="{0A49B05F-459C-4353-A035-EFEFDEBC8C87}" type="pres">
      <dgm:prSet presAssocID="{8A4FCDB8-5ABB-4FAC-8879-3D832BF731E0}" presName="horz1" presStyleCnt="0"/>
      <dgm:spPr/>
    </dgm:pt>
    <dgm:pt modelId="{CDC0C303-D61B-4540-BF02-C29F5CBA72FE}" type="pres">
      <dgm:prSet presAssocID="{8A4FCDB8-5ABB-4FAC-8879-3D832BF731E0}" presName="tx1" presStyleLbl="revTx" presStyleIdx="2" presStyleCnt="4"/>
      <dgm:spPr/>
    </dgm:pt>
    <dgm:pt modelId="{284A6FAB-AA07-4908-A989-1EC9892994AB}" type="pres">
      <dgm:prSet presAssocID="{8A4FCDB8-5ABB-4FAC-8879-3D832BF731E0}" presName="vert1" presStyleCnt="0"/>
      <dgm:spPr/>
    </dgm:pt>
    <dgm:pt modelId="{5FEC8523-3811-4012-BDD5-934C874F0490}" type="pres">
      <dgm:prSet presAssocID="{97871168-00E2-4D7D-A154-2C22131405AF}" presName="thickLine" presStyleLbl="alignNode1" presStyleIdx="3" presStyleCnt="4"/>
      <dgm:spPr/>
    </dgm:pt>
    <dgm:pt modelId="{6B03E3DB-7D40-43D9-B2E2-264B01F42F23}" type="pres">
      <dgm:prSet presAssocID="{97871168-00E2-4D7D-A154-2C22131405AF}" presName="horz1" presStyleCnt="0"/>
      <dgm:spPr/>
    </dgm:pt>
    <dgm:pt modelId="{19DCEFC1-E8B0-449A-A360-A77DAC875A6C}" type="pres">
      <dgm:prSet presAssocID="{97871168-00E2-4D7D-A154-2C22131405AF}" presName="tx1" presStyleLbl="revTx" presStyleIdx="3" presStyleCnt="4"/>
      <dgm:spPr/>
    </dgm:pt>
    <dgm:pt modelId="{B502F73F-26B9-4AB5-BB4D-0EDD87238368}" type="pres">
      <dgm:prSet presAssocID="{97871168-00E2-4D7D-A154-2C22131405AF}" presName="vert1" presStyleCnt="0"/>
      <dgm:spPr/>
    </dgm:pt>
  </dgm:ptLst>
  <dgm:cxnLst>
    <dgm:cxn modelId="{4776A20C-A851-4533-B151-F8343B42648B}" srcId="{1F0F4165-B765-4428-A541-66DC39515B5B}" destId="{97871168-00E2-4D7D-A154-2C22131405AF}" srcOrd="3" destOrd="0" parTransId="{979D31E0-DA38-4CA4-BAC0-0A26A3C3BA76}" sibTransId="{41AAB629-A583-4E6C-AB7B-E4051EF15BC7}"/>
    <dgm:cxn modelId="{57780265-B2F4-429B-A854-6726F5E65228}" srcId="{1F0F4165-B765-4428-A541-66DC39515B5B}" destId="{8A4FCDB8-5ABB-4FAC-8879-3D832BF731E0}" srcOrd="2" destOrd="0" parTransId="{C5FD1AB8-E0AF-421D-9DA2-851BF51953DE}" sibTransId="{B561FA47-D900-4A94-886A-B5E3008E113D}"/>
    <dgm:cxn modelId="{D93E0C46-36E2-4D3E-AC92-CDE23F9492E1}" type="presOf" srcId="{81460E48-7A61-4F7D-B00F-801357148EC6}" destId="{717EF200-C579-4226-829F-EF1F3769C750}" srcOrd="0" destOrd="0" presId="urn:microsoft.com/office/officeart/2008/layout/LinedList"/>
    <dgm:cxn modelId="{14CAFF72-2EA8-41DB-9D26-93C8D73612F3}" type="presOf" srcId="{8A4FCDB8-5ABB-4FAC-8879-3D832BF731E0}" destId="{CDC0C303-D61B-4540-BF02-C29F5CBA72FE}" srcOrd="0" destOrd="0" presId="urn:microsoft.com/office/officeart/2008/layout/LinedList"/>
    <dgm:cxn modelId="{274E34A2-F87F-419C-AE3E-1272C43F6EE0}" srcId="{1F0F4165-B765-4428-A541-66DC39515B5B}" destId="{81460E48-7A61-4F7D-B00F-801357148EC6}" srcOrd="0" destOrd="0" parTransId="{C9603C22-1780-4E80-A3DE-AC491D54D8A2}" sibTransId="{AA89B3C1-DBF5-480D-B2A6-9697E2A04AA7}"/>
    <dgm:cxn modelId="{830D9BBD-4095-43F4-9634-FCC165987D2A}" srcId="{1F0F4165-B765-4428-A541-66DC39515B5B}" destId="{201649B8-4E30-4286-BC54-108CCC53DE7F}" srcOrd="1" destOrd="0" parTransId="{AE131602-E188-4F89-8C51-5D4173C8B8DD}" sibTransId="{B9993D5C-A87D-46FD-8A01-8E591904B506}"/>
    <dgm:cxn modelId="{9E46EAC6-3F02-4AF1-8B44-44A928F887D7}" type="presOf" srcId="{201649B8-4E30-4286-BC54-108CCC53DE7F}" destId="{16140D37-E6C1-46F3-8A44-BFA86ABD884B}" srcOrd="0" destOrd="0" presId="urn:microsoft.com/office/officeart/2008/layout/LinedList"/>
    <dgm:cxn modelId="{99780CD2-94B7-4F7A-8730-A690B00683FB}" type="presOf" srcId="{1F0F4165-B765-4428-A541-66DC39515B5B}" destId="{EDAA0F69-38B3-41EC-908B-C20958697CE5}" srcOrd="0" destOrd="0" presId="urn:microsoft.com/office/officeart/2008/layout/LinedList"/>
    <dgm:cxn modelId="{42E7EFFB-6A91-4218-B5E2-406BD290C7AE}" type="presOf" srcId="{97871168-00E2-4D7D-A154-2C22131405AF}" destId="{19DCEFC1-E8B0-449A-A360-A77DAC875A6C}" srcOrd="0" destOrd="0" presId="urn:microsoft.com/office/officeart/2008/layout/LinedList"/>
    <dgm:cxn modelId="{7DB23089-99EB-4BC8-889D-27EC0C3EF8FB}" type="presParOf" srcId="{EDAA0F69-38B3-41EC-908B-C20958697CE5}" destId="{3DE997B2-D310-45A3-A554-ADAB4171FFEE}" srcOrd="0" destOrd="0" presId="urn:microsoft.com/office/officeart/2008/layout/LinedList"/>
    <dgm:cxn modelId="{656AE6F4-D0B3-457C-9E12-04415F00DDDA}" type="presParOf" srcId="{EDAA0F69-38B3-41EC-908B-C20958697CE5}" destId="{F9CE2D0D-218E-42EA-BEC4-6FE5BEBC55C4}" srcOrd="1" destOrd="0" presId="urn:microsoft.com/office/officeart/2008/layout/LinedList"/>
    <dgm:cxn modelId="{790EBE7F-737E-47F8-9D7F-92BC5AB719F3}" type="presParOf" srcId="{F9CE2D0D-218E-42EA-BEC4-6FE5BEBC55C4}" destId="{717EF200-C579-4226-829F-EF1F3769C750}" srcOrd="0" destOrd="0" presId="urn:microsoft.com/office/officeart/2008/layout/LinedList"/>
    <dgm:cxn modelId="{1891B132-6AC0-4937-896A-ED6F54E8B752}" type="presParOf" srcId="{F9CE2D0D-218E-42EA-BEC4-6FE5BEBC55C4}" destId="{DDB37C0C-636C-486D-91C4-175871FE3711}" srcOrd="1" destOrd="0" presId="urn:microsoft.com/office/officeart/2008/layout/LinedList"/>
    <dgm:cxn modelId="{A968EE5B-F19E-469A-81C2-3534AD830106}" type="presParOf" srcId="{EDAA0F69-38B3-41EC-908B-C20958697CE5}" destId="{4933C982-D628-49B0-91C7-B10CD40B43F0}" srcOrd="2" destOrd="0" presId="urn:microsoft.com/office/officeart/2008/layout/LinedList"/>
    <dgm:cxn modelId="{70123F11-B9B1-4E6C-863E-4FFB809BFF3D}" type="presParOf" srcId="{EDAA0F69-38B3-41EC-908B-C20958697CE5}" destId="{C446EF1F-59BA-49F1-A424-1B6D39424AE6}" srcOrd="3" destOrd="0" presId="urn:microsoft.com/office/officeart/2008/layout/LinedList"/>
    <dgm:cxn modelId="{1593D562-79E4-42A3-8733-2FE436361ADB}" type="presParOf" srcId="{C446EF1F-59BA-49F1-A424-1B6D39424AE6}" destId="{16140D37-E6C1-46F3-8A44-BFA86ABD884B}" srcOrd="0" destOrd="0" presId="urn:microsoft.com/office/officeart/2008/layout/LinedList"/>
    <dgm:cxn modelId="{3D0D9798-DE63-4775-B74C-09A3DDF6D2E9}" type="presParOf" srcId="{C446EF1F-59BA-49F1-A424-1B6D39424AE6}" destId="{AA824D99-E14C-4E21-921A-8CAFC7164119}" srcOrd="1" destOrd="0" presId="urn:microsoft.com/office/officeart/2008/layout/LinedList"/>
    <dgm:cxn modelId="{12BB9444-CA70-41E3-9DD8-BA4DB148A451}" type="presParOf" srcId="{EDAA0F69-38B3-41EC-908B-C20958697CE5}" destId="{70AA5893-7356-4B84-94DD-EFBF42DA9FE8}" srcOrd="4" destOrd="0" presId="urn:microsoft.com/office/officeart/2008/layout/LinedList"/>
    <dgm:cxn modelId="{C12901DE-9A4C-4D9A-AE9B-E2DB5AD34783}" type="presParOf" srcId="{EDAA0F69-38B3-41EC-908B-C20958697CE5}" destId="{0A49B05F-459C-4353-A035-EFEFDEBC8C87}" srcOrd="5" destOrd="0" presId="urn:microsoft.com/office/officeart/2008/layout/LinedList"/>
    <dgm:cxn modelId="{29DC47BE-890C-4C2F-A975-1157D2424257}" type="presParOf" srcId="{0A49B05F-459C-4353-A035-EFEFDEBC8C87}" destId="{CDC0C303-D61B-4540-BF02-C29F5CBA72FE}" srcOrd="0" destOrd="0" presId="urn:microsoft.com/office/officeart/2008/layout/LinedList"/>
    <dgm:cxn modelId="{1037A840-F4A3-4AAF-BCD6-73FE000D2BD8}" type="presParOf" srcId="{0A49B05F-459C-4353-A035-EFEFDEBC8C87}" destId="{284A6FAB-AA07-4908-A989-1EC9892994AB}" srcOrd="1" destOrd="0" presId="urn:microsoft.com/office/officeart/2008/layout/LinedList"/>
    <dgm:cxn modelId="{3E9CA9D8-5B8D-42AB-BF44-554A2DCAEF18}" type="presParOf" srcId="{EDAA0F69-38B3-41EC-908B-C20958697CE5}" destId="{5FEC8523-3811-4012-BDD5-934C874F0490}" srcOrd="6" destOrd="0" presId="urn:microsoft.com/office/officeart/2008/layout/LinedList"/>
    <dgm:cxn modelId="{818D2095-E3B3-4405-921B-46A45AFB937E}" type="presParOf" srcId="{EDAA0F69-38B3-41EC-908B-C20958697CE5}" destId="{6B03E3DB-7D40-43D9-B2E2-264B01F42F23}" srcOrd="7" destOrd="0" presId="urn:microsoft.com/office/officeart/2008/layout/LinedList"/>
    <dgm:cxn modelId="{A4AE21C4-FE9F-4827-871B-FB771776955F}" type="presParOf" srcId="{6B03E3DB-7D40-43D9-B2E2-264B01F42F23}" destId="{19DCEFC1-E8B0-449A-A360-A77DAC875A6C}" srcOrd="0" destOrd="0" presId="urn:microsoft.com/office/officeart/2008/layout/LinedList"/>
    <dgm:cxn modelId="{9C50D1AC-35B6-41AF-AE14-0F4FF676C5DB}" type="presParOf" srcId="{6B03E3DB-7D40-43D9-B2E2-264B01F42F23}" destId="{B502F73F-26B9-4AB5-BB4D-0EDD8723836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97B2-D310-45A3-A554-ADAB4171FFEE}">
      <dsp:nvSpPr>
        <dsp:cNvPr id="0" name=""/>
        <dsp:cNvSpPr/>
      </dsp:nvSpPr>
      <dsp:spPr>
        <a:xfrm>
          <a:off x="0" y="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17EF200-C579-4226-829F-EF1F3769C750}">
      <dsp:nvSpPr>
        <dsp:cNvPr id="0" name=""/>
        <dsp:cNvSpPr/>
      </dsp:nvSpPr>
      <dsp:spPr>
        <a:xfrm>
          <a:off x="0" y="0"/>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I meccanismi attraverso cui l'alcool può stimolare la cancerogenesi sono complessi.</a:t>
          </a:r>
          <a:endParaRPr lang="en-US" sz="2400" kern="1200"/>
        </a:p>
      </dsp:txBody>
      <dsp:txXfrm>
        <a:off x="0" y="0"/>
        <a:ext cx="6832212" cy="1316194"/>
      </dsp:txXfrm>
    </dsp:sp>
    <dsp:sp modelId="{4933C982-D628-49B0-91C7-B10CD40B43F0}">
      <dsp:nvSpPr>
        <dsp:cNvPr id="0" name=""/>
        <dsp:cNvSpPr/>
      </dsp:nvSpPr>
      <dsp:spPr>
        <a:xfrm>
          <a:off x="0" y="1316194"/>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6140D37-E6C1-46F3-8A44-BFA86ABD884B}">
      <dsp:nvSpPr>
        <dsp:cNvPr id="0" name=""/>
        <dsp:cNvSpPr/>
      </dsp:nvSpPr>
      <dsp:spPr>
        <a:xfrm>
          <a:off x="0" y="131619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Un importante prodotto del metabolismo dell'alcool, l'acetaldeide può direttamente influenzare le cellule danneggiando il DNA.</a:t>
          </a:r>
          <a:endParaRPr lang="en-US" sz="2400" kern="1200"/>
        </a:p>
      </dsp:txBody>
      <dsp:txXfrm>
        <a:off x="0" y="1316194"/>
        <a:ext cx="6832212" cy="1316194"/>
      </dsp:txXfrm>
    </dsp:sp>
    <dsp:sp modelId="{70AA5893-7356-4B84-94DD-EFBF42DA9FE8}">
      <dsp:nvSpPr>
        <dsp:cNvPr id="0" name=""/>
        <dsp:cNvSpPr/>
      </dsp:nvSpPr>
      <dsp:spPr>
        <a:xfrm>
          <a:off x="0" y="2632389"/>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DC0C303-D61B-4540-BF02-C29F5CBA72FE}">
      <dsp:nvSpPr>
        <dsp:cNvPr id="0" name=""/>
        <dsp:cNvSpPr/>
      </dsp:nvSpPr>
      <dsp:spPr>
        <a:xfrm>
          <a:off x="0" y="2632389"/>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L'alcool può portare ad aumenti nei livelli ematici di estrogeni.</a:t>
          </a:r>
          <a:endParaRPr lang="en-US" sz="2400" kern="1200"/>
        </a:p>
      </dsp:txBody>
      <dsp:txXfrm>
        <a:off x="0" y="2632389"/>
        <a:ext cx="6832212" cy="1316194"/>
      </dsp:txXfrm>
    </dsp:sp>
    <dsp:sp modelId="{5FEC8523-3811-4012-BDD5-934C874F0490}">
      <dsp:nvSpPr>
        <dsp:cNvPr id="0" name=""/>
        <dsp:cNvSpPr/>
      </dsp:nvSpPr>
      <dsp:spPr>
        <a:xfrm>
          <a:off x="0" y="3948584"/>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9DCEFC1-E8B0-449A-A360-A77DAC875A6C}">
      <dsp:nvSpPr>
        <dsp:cNvPr id="0" name=""/>
        <dsp:cNvSpPr/>
      </dsp:nvSpPr>
      <dsp:spPr>
        <a:xfrm>
          <a:off x="0" y="394858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la limitazione del consumo alcolico riduce l'incidenza del tumore alla mammella</a:t>
          </a:r>
          <a:endParaRPr lang="en-US" sz="2400" kern="1200"/>
        </a:p>
      </dsp:txBody>
      <dsp:txXfrm>
        <a:off x="0" y="3948584"/>
        <a:ext cx="6832212" cy="13161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DE217D1-FCD1-4007-9E5F-165E20012D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88AB1B1-0B22-4611-8FEA-13D801286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EDD7B2-2DB1-4292-9CED-B6D9BDCC5040}" type="datetime1">
              <a:rPr lang="it-IT" smtClean="0"/>
              <a:t>08/03/2026</a:t>
            </a:fld>
            <a:endParaRPr lang="it-IT" dirty="0"/>
          </a:p>
        </p:txBody>
      </p:sp>
      <p:sp>
        <p:nvSpPr>
          <p:cNvPr id="4" name="Segnaposto piè di pagina 3">
            <a:extLst>
              <a:ext uri="{FF2B5EF4-FFF2-40B4-BE49-F238E27FC236}">
                <a16:creationId xmlns:a16="http://schemas.microsoft.com/office/drawing/2014/main" id="{36A354F2-2D6C-47B9-96FB-4B76E1E4C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525C8CA-3B88-4039-8D2A-86C4329D5A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D447C0-1402-408B-9B31-FEBD74125ED3}" type="slidenum">
              <a:rPr lang="it-IT" smtClean="0"/>
              <a:t>‹N›</a:t>
            </a:fld>
            <a:endParaRPr lang="it-IT"/>
          </a:p>
        </p:txBody>
      </p:sp>
    </p:spTree>
    <p:extLst>
      <p:ext uri="{BB962C8B-B14F-4D97-AF65-F5344CB8AC3E}">
        <p14:creationId xmlns:p14="http://schemas.microsoft.com/office/powerpoint/2010/main" val="2993075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714F-066B-41A5-A6BD-50516EB8C346}" type="datetime1">
              <a:rPr lang="it-IT" smtClean="0"/>
              <a:pPr/>
              <a:t>08/03/2026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it-IT" noProof="0" smtClean="0"/>
              <a:t>‹N›</a:t>
            </a:fld>
            <a:endParaRPr lang="it-IT"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a:t>
            </a:fld>
            <a:endParaRPr lang="it-IT"/>
          </a:p>
        </p:txBody>
      </p:sp>
    </p:spTree>
    <p:extLst>
      <p:ext uri="{BB962C8B-B14F-4D97-AF65-F5344CB8AC3E}">
        <p14:creationId xmlns:p14="http://schemas.microsoft.com/office/powerpoint/2010/main" val="385945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89284C9-4488-A483-59C0-DB293AA447E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D72945-7908-4D96-B5B1-B82A06502490}" type="slidenum">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FAF0686-5B82-00CC-26C3-84785BE294F6}"/>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4783072-89A9-F24F-EA5C-E1753CD11939}"/>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E07493A-84C2-BA45-4800-8A304399612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152121-3C6C-497B-A141-9714E7D5D8BE}" type="slidenum">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54993C56-0545-D977-E2B0-0A71F4473D1A}"/>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C1474E42-7DD2-9BD8-F454-CAC2EBADCAB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1569668-B468-D1A4-55A1-AE072C8779C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BC6ABE-E954-442E-8ECE-FCE27234E226}" type="slidenum">
              <a:t>15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E473796-678B-D782-F96C-0B82E944586E}"/>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0601EB2-9A32-37D5-6CD9-DADAE2F0206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CCC71F7-D477-2A84-6817-296F13318E2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20D94E-EBFE-4FBE-B3AC-1487345891DB}" type="slidenum">
              <a:t>16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BBBF5EE1-39EE-1A24-071B-415278A9185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7B49F96C-82C0-6823-D4D1-4E8FF8516A8B}"/>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35A590F-7BEF-1FEE-0414-77BECEA0EB2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2EEB37-0CAE-4DBF-B67A-1AD5EFB0CEF7}" type="slidenum">
              <a:t>17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D07B89B1-DD5D-136D-CC1A-E2BDE1F0598C}"/>
              </a:ext>
            </a:extLst>
          </p:cNvPr>
          <p:cNvSpPr>
            <a:spLocks noGrp="1" noRot="1" noChangeAspect="1"/>
          </p:cNvSpPr>
          <p:nvPr>
            <p:ph type="sldImg"/>
          </p:nvPr>
        </p:nvSpPr>
        <p:spPr>
          <a:xfrm>
            <a:off x="493713" y="1027113"/>
            <a:ext cx="6564312" cy="3692525"/>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E3CFF78-FF4F-F052-B257-83240D1BCF0D}"/>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6DDEE2F-0B6B-3562-8DCA-56E04ADD262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F0001B5-3B71-4494-A7EC-98FF44AAAADC}" type="slidenum">
              <a:t>18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1001AA-A1A6-1D69-8564-C4697823900D}"/>
              </a:ext>
            </a:extLst>
          </p:cNvPr>
          <p:cNvSpPr>
            <a:spLocks noGrp="1" noRot="1" noChangeAspect="1"/>
          </p:cNvSpPr>
          <p:nvPr>
            <p:ph type="sldImg"/>
          </p:nvPr>
        </p:nvSpPr>
        <p:spPr>
          <a:xfrm>
            <a:off x="493713" y="1027113"/>
            <a:ext cx="6564312" cy="3692525"/>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0120C0BB-DBDC-A8C7-CF4B-1339CC8424EB}"/>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35CF332-EA7F-F824-3457-E6774B53530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B094E8-EC34-4104-9B1F-FB2B7B098437}" type="slidenum">
              <a:t>19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0A23BA2F-8629-93A0-F0F2-0B920B60B8FC}"/>
              </a:ext>
            </a:extLst>
          </p:cNvPr>
          <p:cNvSpPr>
            <a:spLocks noGrp="1" noRot="1" noChangeAspect="1"/>
          </p:cNvSpPr>
          <p:nvPr>
            <p:ph type="sldImg"/>
          </p:nvPr>
        </p:nvSpPr>
        <p:spPr>
          <a:xfrm>
            <a:off x="493713" y="1027113"/>
            <a:ext cx="6564312" cy="3692525"/>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A10B060F-BFE1-62C0-9194-2D7A8BD50140}"/>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CDB3D7A-8B79-366E-E0DE-6FE2D5CB13E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E12443-9FA6-43F0-A21F-E220C7D3D634}" type="slidenum">
              <a:t>20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D6CFCE1-98F0-0240-FFF7-DC315C52B1E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D5EB06F4-F5B8-32B6-1B39-21E29050A465}"/>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2F51B62-8D24-9F4A-790F-823BFCDDF33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9D97A18-76C1-498B-852D-C8C02E844F7B}" type="slidenum">
              <a:t>21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FBB4B9AA-CBEC-CB25-E91F-F4A1A4134E7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C23E901-E494-220A-2EDB-BAB7190958B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C03CE4D-277D-AA1E-E676-352E2FBF17F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2CF6C9-F7AE-4BA4-894E-C749F03AAC1F}" type="slidenum">
              <a:t>22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CF84222-83DC-1807-F75D-52A8497B513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0818A05D-3703-1896-0496-871732A85D3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75BB8BF2-A7F1-CF05-9E33-D7701F15EBBF}"/>
              </a:ext>
            </a:extLst>
          </p:cNvPr>
          <p:cNvSpPr txBox="1">
            <a:spLocks noGrp="1" noRot="1" noChangeAspect="1" noChangeArrowheads="1" noTextEdit="1"/>
          </p:cNvSpPr>
          <p:nvPr>
            <p:ph type="sldImg"/>
          </p:nvPr>
        </p:nvSpPr>
        <p:spPr>
          <a:xfrm>
            <a:off x="1312863" y="1027113"/>
            <a:ext cx="4929187"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2">
            <a:extLst>
              <a:ext uri="{FF2B5EF4-FFF2-40B4-BE49-F238E27FC236}">
                <a16:creationId xmlns:a16="http://schemas.microsoft.com/office/drawing/2014/main" id="{27DE8CFE-516F-3210-C6AF-38CBD323B702}"/>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5376011-A5C8-5C9D-5C5C-9BC56454CA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C504FAC-8BDA-4059-88CC-4D64BB149332}" type="slidenum">
              <a:t>23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82545318-2297-69ED-581F-08889B172C7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9A221DA7-1A7D-D0E2-A756-FF1CBBB48BA1}"/>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F417125-AF39-E1EA-C4CA-7A83A1CD908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EAB451-3235-44BE-A8F7-16FC563F03AD}" type="slidenum">
              <a:t>24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B878B0E5-194F-0B19-7DBA-805BE504C6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A4AFD88B-97B4-A068-DFF8-A0CDDFA36B2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A68BDE1-6EB7-809F-624D-E8529C7244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A9E11BB-5C05-43DC-9303-8490D9777CFD}" type="slidenum">
              <a:t>25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4E4EC14-6639-D91B-CBA2-F09CB84EA79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1F52CA77-DDDD-A393-4469-69FBFF88E0F3}"/>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85D11054-8FB1-9B17-8CB9-BA52EA2EA7B4}"/>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a:extLst>
              <a:ext uri="{FF2B5EF4-FFF2-40B4-BE49-F238E27FC236}">
                <a16:creationId xmlns:a16="http://schemas.microsoft.com/office/drawing/2014/main" id="{96C3BB9B-FBBF-7AF6-F762-4F6236F98A5F}"/>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5A846A1-11CD-590D-3B9C-A862232DBA9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CFEA2FB-47FF-4BC5-B386-FC1881ECB148}" type="slidenum">
              <a:t>27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igura a mano libera: forma 1">
            <a:extLst>
              <a:ext uri="{FF2B5EF4-FFF2-40B4-BE49-F238E27FC236}">
                <a16:creationId xmlns:a16="http://schemas.microsoft.com/office/drawing/2014/main" id="{01AEB3A2-6DDD-2F5C-BAF9-88803404470D}"/>
              </a:ext>
            </a:extLst>
          </p:cNvPr>
          <p:cNvSpPr/>
          <p:nvPr/>
        </p:nvSpPr>
        <p:spPr>
          <a:xfrm>
            <a:off x="4282199" y="10155600"/>
            <a:ext cx="3276002" cy="53460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3580E2-E7F6-4632-9EB0-CBD70317CC7F}" type="slidenum">
              <a:t>27</a:t>
            </a:fld>
            <a:endParaRPr lang="en-GB" sz="1200" b="0" i="0" u="none" strike="noStrike" kern="1200" cap="none" spc="0" baseline="0">
              <a:solidFill>
                <a:srgbClr val="000000"/>
              </a:solidFill>
              <a:uFillTx/>
              <a:latin typeface="Arial" pitchFamily="34"/>
              <a:ea typeface="Microsoft YaHei" pitchFamily="2"/>
              <a:cs typeface="Arial" pitchFamily="2"/>
            </a:endParaRPr>
          </a:p>
        </p:txBody>
      </p:sp>
      <p:sp>
        <p:nvSpPr>
          <p:cNvPr id="4" name="Segnaposto immagine diapositiva 2">
            <a:extLst>
              <a:ext uri="{FF2B5EF4-FFF2-40B4-BE49-F238E27FC236}">
                <a16:creationId xmlns:a16="http://schemas.microsoft.com/office/drawing/2014/main" id="{0E87BBA1-ABDF-A7F4-75D8-ED35A8FB74AA}"/>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5" name="Segnaposto note 3">
            <a:extLst>
              <a:ext uri="{FF2B5EF4-FFF2-40B4-BE49-F238E27FC236}">
                <a16:creationId xmlns:a16="http://schemas.microsoft.com/office/drawing/2014/main" id="{432C2BCA-86EF-7107-CCA3-C8FE07B8427D}"/>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9AD8FF7-7A3B-D560-E9DB-59FEBF4106A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696161-85AD-4304-A79D-C0DF31721FF1}" type="slidenum">
              <a:t>28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64137A0-A548-4E4F-A65B-7B041AC3FAFD}"/>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C740960E-EEF4-F7C1-B844-71901A70A63F}"/>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8157110-3DCC-13BA-025A-051F961843A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2034F24-B9FE-435E-BF01-C06091540026}" type="slidenum">
              <a:t>29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903D72B7-F5B0-370E-B0EB-6DD64C2A5F57}"/>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8E8DE5C-9C8C-6F4C-9001-E6C161775C09}"/>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712358F-F1EA-E1EF-C889-BEF4B6D5BBC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2553959-9E53-47EC-A804-79E243C429C7}" type="slidenum">
              <a:t>30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FD1722C1-436D-B9EB-5D8C-E62F1EB238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0BD81DA4-65CF-7176-604E-496DE754EA02}"/>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7572101-A937-643F-BBAD-8216FBC6668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A602CA4-FA1A-4D6B-A142-EDB12DC225A6}" type="slidenum">
              <a:t>31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BB73C2C7-960A-E5A7-447B-D736AEA2CE69}"/>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9717DE5-B764-D93E-0A8B-0A0ECCB44A0D}"/>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A5F922B7-82DE-8275-C91E-B4C775192430}"/>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2">
            <a:extLst>
              <a:ext uri="{FF2B5EF4-FFF2-40B4-BE49-F238E27FC236}">
                <a16:creationId xmlns:a16="http://schemas.microsoft.com/office/drawing/2014/main" id="{2FD78F5C-0573-9798-B2DC-148B58856392}"/>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65A5C2E-2E5B-1C74-C43B-5B10C47AEC21}"/>
              </a:ext>
            </a:extLst>
          </p:cNvPr>
          <p:cNvSpPr txBox="1">
            <a:spLocks noGrp="1" noRot="1" noChangeAspect="1" noChangeArrowheads="1" noTextEdit="1"/>
          </p:cNvSpPr>
          <p:nvPr>
            <p:ph type="sldImg"/>
          </p:nvPr>
        </p:nvSpPr>
        <p:spPr>
          <a:xfrm>
            <a:off x="500063" y="1027113"/>
            <a:ext cx="6537325" cy="36782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a:extLst>
              <a:ext uri="{FF2B5EF4-FFF2-40B4-BE49-F238E27FC236}">
                <a16:creationId xmlns:a16="http://schemas.microsoft.com/office/drawing/2014/main" id="{5C763DFC-C258-11B0-9A15-0FE8A9DFD0AD}"/>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a:extLst>
              <a:ext uri="{FF2B5EF4-FFF2-40B4-BE49-F238E27FC236}">
                <a16:creationId xmlns:a16="http://schemas.microsoft.com/office/drawing/2014/main" id="{0815EEEA-F67C-79B0-6E8E-DB6891657F4E}"/>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3" name="Rectangle 2">
            <a:extLst>
              <a:ext uri="{FF2B5EF4-FFF2-40B4-BE49-F238E27FC236}">
                <a16:creationId xmlns:a16="http://schemas.microsoft.com/office/drawing/2014/main" id="{6E5A558B-5CA8-0907-0010-DEF6EA1004AD}"/>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3DBC4CA7-2309-0919-CC6E-D50786A7B2E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1" name="Rectangle 2">
            <a:extLst>
              <a:ext uri="{FF2B5EF4-FFF2-40B4-BE49-F238E27FC236}">
                <a16:creationId xmlns:a16="http://schemas.microsoft.com/office/drawing/2014/main" id="{12935B2E-70B6-38A2-5627-F0DE3FCF4FC2}"/>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85681D59-0D4C-1266-F407-D9E2828B3A25}"/>
              </a:ext>
            </a:extLst>
          </p:cNvPr>
          <p:cNvSpPr txBox="1">
            <a:spLocks noGrp="1" noRot="1" noChangeAspect="1" noChangeArrowheads="1" noTextEdit="1"/>
          </p:cNvSpPr>
          <p:nvPr>
            <p:ph type="sldImg"/>
          </p:nvPr>
        </p:nvSpPr>
        <p:spPr>
          <a:xfrm>
            <a:off x="2362200" y="812800"/>
            <a:ext cx="28336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9" name="Rectangle 2">
            <a:extLst>
              <a:ext uri="{FF2B5EF4-FFF2-40B4-BE49-F238E27FC236}">
                <a16:creationId xmlns:a16="http://schemas.microsoft.com/office/drawing/2014/main" id="{E8804B2B-BE4C-00FD-692F-CB79E23D8204}"/>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id="{B3BB1876-F70A-B9BC-DF93-73BF8300DFDE}"/>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7" name="Rectangle 2">
            <a:extLst>
              <a:ext uri="{FF2B5EF4-FFF2-40B4-BE49-F238E27FC236}">
                <a16:creationId xmlns:a16="http://schemas.microsoft.com/office/drawing/2014/main" id="{981BBE9A-6C7F-018D-91B2-185A8C288AAC}"/>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
            <a:extLst>
              <a:ext uri="{FF2B5EF4-FFF2-40B4-BE49-F238E27FC236}">
                <a16:creationId xmlns:a16="http://schemas.microsoft.com/office/drawing/2014/main" id="{BB6C30B6-137E-DF57-22F6-F87FF2EFA76E}"/>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5" name="Rectangle 2">
            <a:extLst>
              <a:ext uri="{FF2B5EF4-FFF2-40B4-BE49-F238E27FC236}">
                <a16:creationId xmlns:a16="http://schemas.microsoft.com/office/drawing/2014/main" id="{D89134EC-D14B-E35B-1BAE-3D5F89893BEF}"/>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E754FF0B-6580-D8B3-F3B0-BC91FA5F9776}"/>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3" name="Rectangle 2">
            <a:extLst>
              <a:ext uri="{FF2B5EF4-FFF2-40B4-BE49-F238E27FC236}">
                <a16:creationId xmlns:a16="http://schemas.microsoft.com/office/drawing/2014/main" id="{B2F70DC8-B575-88C1-8DC5-0199542578D1}"/>
              </a:ext>
            </a:extLst>
          </p:cNvPr>
          <p:cNvSpPr txBox="1">
            <a:spLocks noGrp="1" noChangeArrowheads="1"/>
          </p:cNvSpPr>
          <p:nvPr>
            <p:ph type="body" idx="1"/>
          </p:nvPr>
        </p:nvSpPr>
        <p:spPr>
          <a:xfrm>
            <a:off x="1169988" y="5086350"/>
            <a:ext cx="52260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560A40B9-9C44-33C2-63B2-3F614C553632}"/>
              </a:ext>
            </a:extLst>
          </p:cNvPr>
          <p:cNvSpPr txBox="1">
            <a:spLocks noChangeArrowheads="1"/>
          </p:cNvSpPr>
          <p:nvPr>
            <p:ph type="sldImg"/>
          </p:nvPr>
        </p:nvSpPr>
        <p:spPr bwMode="auto">
          <a:xfrm>
            <a:off x="1314450" y="1027113"/>
            <a:ext cx="4919663" cy="36893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01B8EA0A-43BC-91F3-B837-60C87541A15A}"/>
              </a:ext>
            </a:extLst>
          </p:cNvPr>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4DC60DA-477B-D7E1-D09B-B8DA649E55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2EEC794-9141-4968-A0E9-156032AA943C}" type="slidenum">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E094EFE3-6633-623F-37DC-AD336F11EA67}"/>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1CC38432-6A9B-C6CF-82CB-7B99D5ABA8F1}"/>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1C98BBD-E7E9-A830-804C-FC9C7AC8AF8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D98F5AD-6565-4F7E-B56F-FDADB59619CE}" type="slidenum">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16D67AE9-F6A7-64B8-EA37-601E8D97FC92}"/>
              </a:ext>
            </a:extLst>
          </p:cNvPr>
          <p:cNvSpPr>
            <a:spLocks noGrp="1" noRot="1" noChangeAspect="1"/>
          </p:cNvSpPr>
          <p:nvPr>
            <p:ph type="sldImg"/>
          </p:nvPr>
        </p:nvSpPr>
        <p:spPr>
          <a:xfrm>
            <a:off x="495300" y="1027113"/>
            <a:ext cx="6557963" cy="3689350"/>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94D8DCAB-559E-415C-81C9-58EA4FE8351F}"/>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174F9E7-018E-5AE9-F163-83B4E257EFA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4FC9F81-54E6-4E7B-A48C-266D095B2240}" type="slidenum">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D821A062-8564-6CE4-5B1F-C39C6EFB5B1A}"/>
              </a:ext>
            </a:extLst>
          </p:cNvPr>
          <p:cNvSpPr>
            <a:spLocks noGrp="1" noRot="1" noChangeAspect="1"/>
          </p:cNvSpPr>
          <p:nvPr>
            <p:ph type="sldImg"/>
          </p:nvPr>
        </p:nvSpPr>
        <p:spPr>
          <a:xfrm>
            <a:off x="501650" y="1027113"/>
            <a:ext cx="6527800" cy="3671887"/>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079363E2-008C-7966-BD6F-62391363F822}"/>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10C00DB-B8B2-413A-9A04-CBDDCBE6B01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4CFE6DD-E5E1-499B-AE84-113979AA1BD4}"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9C948C06-F7E4-9770-1A72-1301E55A3552}"/>
              </a:ext>
            </a:extLst>
          </p:cNvPr>
          <p:cNvSpPr>
            <a:spLocks noGrp="1" noRot="1" noChangeAspect="1"/>
          </p:cNvSpPr>
          <p:nvPr>
            <p:ph type="sldImg"/>
          </p:nvPr>
        </p:nvSpPr>
        <p:spPr>
          <a:xfrm>
            <a:off x="493713" y="1027113"/>
            <a:ext cx="6564312" cy="3692525"/>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E330FC2-CF00-9B69-2BED-C6F9A5397F70}"/>
              </a:ext>
            </a:extLst>
          </p:cNvPr>
          <p:cNvSpPr txBox="1">
            <a:spLocks noGrp="1"/>
          </p:cNvSpPr>
          <p:nvPr>
            <p:ph type="body" sz="quarter" idx="1"/>
          </p:nvPr>
        </p:nvSpPr>
        <p:spPr/>
        <p:txBody>
          <a:bodyPr anchor="ctr">
            <a:spAutoFit/>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691AFAB-B7E5-2838-49DC-23EB0D4024E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35984D2-60DE-4AD3-B398-2DC57929D96D}" type="slidenum">
              <a:t>11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2D270EA-5AA5-E5F4-20CE-C62463953D7D}"/>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411F665-32E8-504A-5795-9408A2651F2B}"/>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729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r>
              <a:rPr lang="it-IT" noProof="0"/>
              <a:t>03/09/20XX</a:t>
            </a:r>
          </a:p>
        </p:txBody>
      </p:sp>
      <p:sp>
        <p:nvSpPr>
          <p:cNvPr id="5" name="Footer Placeholder 4"/>
          <p:cNvSpPr>
            <a:spLocks noGrp="1"/>
          </p:cNvSpPr>
          <p:nvPr>
            <p:ph type="ftr" sz="quarter" idx="11"/>
          </p:nvPr>
        </p:nvSpPr>
        <p:spPr/>
        <p:txBody>
          <a:bodyPr/>
          <a:lstStyle/>
          <a:p>
            <a:pPr rtl="0"/>
            <a:r>
              <a:rPr lang="it-IT" noProof="0"/>
              <a:t>Titolo presentazione</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201392044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r>
              <a:rPr lang="it-IT" noProof="0"/>
              <a:t>03/09/20XX</a:t>
            </a:r>
          </a:p>
        </p:txBody>
      </p:sp>
      <p:sp>
        <p:nvSpPr>
          <p:cNvPr id="5" name="Footer Placeholder 4"/>
          <p:cNvSpPr>
            <a:spLocks noGrp="1"/>
          </p:cNvSpPr>
          <p:nvPr>
            <p:ph type="ftr" sz="quarter" idx="11"/>
          </p:nvPr>
        </p:nvSpPr>
        <p:spPr/>
        <p:txBody>
          <a:bodyPr/>
          <a:lstStyle/>
          <a:p>
            <a:pPr rtl="0"/>
            <a:r>
              <a:rPr lang="it-IT" noProof="0"/>
              <a:t>Titolo presentazione</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D8DA9DAA-006C-4F4B-980E-E3DF019B24E2}" type="slidenum">
              <a:rPr lang="it-IT" noProof="0" smtClean="0"/>
              <a:t>‹N›</a:t>
            </a:fld>
            <a:endParaRPr lang="it-IT"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24601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03/09/20XX</a:t>
            </a:r>
          </a:p>
        </p:txBody>
      </p:sp>
      <p:sp>
        <p:nvSpPr>
          <p:cNvPr id="6" name="Footer Placeholder 5"/>
          <p:cNvSpPr>
            <a:spLocks noGrp="1"/>
          </p:cNvSpPr>
          <p:nvPr>
            <p:ph type="ftr" sz="quarter" idx="11"/>
          </p:nvPr>
        </p:nvSpPr>
        <p:spPr/>
        <p:txBody>
          <a:bodyPr/>
          <a:lstStyle/>
          <a:p>
            <a:pPr rtl="0"/>
            <a:r>
              <a:rPr lang="it-IT" noProof="0"/>
              <a:t>Titolo presentazione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7383034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03/09/20XX</a:t>
            </a:r>
          </a:p>
        </p:txBody>
      </p:sp>
      <p:sp>
        <p:nvSpPr>
          <p:cNvPr id="6" name="Footer Placeholder 5"/>
          <p:cNvSpPr>
            <a:spLocks noGrp="1"/>
          </p:cNvSpPr>
          <p:nvPr>
            <p:ph type="ftr" sz="quarter" idx="11"/>
          </p:nvPr>
        </p:nvSpPr>
        <p:spPr/>
        <p:txBody>
          <a:bodyPr/>
          <a:lstStyle/>
          <a:p>
            <a:pPr rtl="0"/>
            <a:r>
              <a:rPr lang="it-IT" noProof="0"/>
              <a:t>Titolo presentazione</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D8DA9DAA-006C-4F4B-980E-E3DF019B24E2}" type="slidenum">
              <a:rPr lang="it-IT" noProof="0" smtClean="0"/>
              <a:t>‹N›</a:t>
            </a:fld>
            <a:endParaRPr lang="it-IT"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788887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03/09/20XX</a:t>
            </a:r>
          </a:p>
        </p:txBody>
      </p:sp>
      <p:sp>
        <p:nvSpPr>
          <p:cNvPr id="6" name="Footer Placeholder 5"/>
          <p:cNvSpPr>
            <a:spLocks noGrp="1"/>
          </p:cNvSpPr>
          <p:nvPr>
            <p:ph type="ftr" sz="quarter" idx="11"/>
          </p:nvPr>
        </p:nvSpPr>
        <p:spPr/>
        <p:txBody>
          <a:bodyPr/>
          <a:lstStyle/>
          <a:p>
            <a:pPr rtl="0"/>
            <a:r>
              <a:rPr lang="it-IT" noProof="0"/>
              <a:t>Titolo presentazione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55530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03/09/20XX</a:t>
            </a:r>
          </a:p>
        </p:txBody>
      </p:sp>
      <p:sp>
        <p:nvSpPr>
          <p:cNvPr id="5" name="Footer Placeholder 4"/>
          <p:cNvSpPr>
            <a:spLocks noGrp="1"/>
          </p:cNvSpPr>
          <p:nvPr>
            <p:ph type="ftr" sz="quarter" idx="11"/>
          </p:nvPr>
        </p:nvSpPr>
        <p:spPr/>
        <p:txBody>
          <a:bodyPr/>
          <a:lstStyle/>
          <a:p>
            <a:pPr rtl="0"/>
            <a:r>
              <a:rPr lang="it-IT" noProof="0"/>
              <a:t>Titolo presentazione</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85482981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03/09/20XX</a:t>
            </a:r>
          </a:p>
        </p:txBody>
      </p:sp>
      <p:sp>
        <p:nvSpPr>
          <p:cNvPr id="5" name="Footer Placeholder 4"/>
          <p:cNvSpPr>
            <a:spLocks noGrp="1"/>
          </p:cNvSpPr>
          <p:nvPr>
            <p:ph type="ftr" sz="quarter" idx="11"/>
          </p:nvPr>
        </p:nvSpPr>
        <p:spPr/>
        <p:txBody>
          <a:bodyPr/>
          <a:lstStyle/>
          <a:p>
            <a:pPr rtl="0"/>
            <a:r>
              <a:rPr lang="it-IT" noProof="0"/>
              <a:t>Titolo presentazione</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57334432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olo tito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it-IT" noProof="0"/>
              <a:t>Titolo</a:t>
            </a:r>
          </a:p>
        </p:txBody>
      </p:sp>
      <p:sp>
        <p:nvSpPr>
          <p:cNvPr id="3" name="Segnaposto dat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it-IT" noProof="0"/>
              <a:t>03/09/20XX</a:t>
            </a:r>
          </a:p>
        </p:txBody>
      </p:sp>
      <p:sp>
        <p:nvSpPr>
          <p:cNvPr id="4" name="Segnaposto piè di pa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it-IT" noProof="0"/>
              <a:t>Titolo della presentazione</a:t>
            </a:r>
          </a:p>
        </p:txBody>
      </p:sp>
      <p:sp>
        <p:nvSpPr>
          <p:cNvPr id="5" name="Segnaposto numero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it-IT" noProof="0" smtClean="0"/>
              <a:pPr/>
              <a:t>‹N›</a:t>
            </a:fld>
            <a:endParaRPr lang="it-IT" noProof="0"/>
          </a:p>
        </p:txBody>
      </p:sp>
      <p:cxnSp>
        <p:nvCxnSpPr>
          <p:cNvPr id="14" name="Connettore diritto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r">
              <a:buNone/>
              <a:defRPr sz="1800">
                <a:solidFill>
                  <a:schemeClr val="bg1"/>
                </a:solidFill>
              </a:defRPr>
            </a:lvl1pPr>
          </a:lstStyle>
          <a:p>
            <a:pPr lvl="0" rtl="0"/>
            <a:r>
              <a:rPr lang="it-IT" noProof="0"/>
              <a:t>Fare clic per modificare lo stile del titolo</a:t>
            </a:r>
          </a:p>
        </p:txBody>
      </p:sp>
      <p:sp>
        <p:nvSpPr>
          <p:cNvPr id="11" name="Elemento grafico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sp>
        <p:nvSpPr>
          <p:cNvPr id="13" name="Elemento grafico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17" name="Elemento grafico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249076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5" name="Segnaposto immagine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p:txBody>
      </p:sp>
      <p:sp>
        <p:nvSpPr>
          <p:cNvPr id="4" name="Segnaposto data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it-IT" noProof="0"/>
              <a:t>03/09/20XX</a:t>
            </a:r>
          </a:p>
        </p:txBody>
      </p:sp>
      <p:sp>
        <p:nvSpPr>
          <p:cNvPr id="5" name="Segnaposto piè di pagina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a:t>‹N›</a:t>
            </a:fld>
            <a:endParaRPr lang="it-IT" noProof="0"/>
          </a:p>
        </p:txBody>
      </p:sp>
      <p:cxnSp>
        <p:nvCxnSpPr>
          <p:cNvPr id="9" name="Connettore diritto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Elemento grafico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
        <p:nvSpPr>
          <p:cNvPr id="19" name="Elemento grafico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1897111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Segnaposto piè di pa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a:t>‹N›</a:t>
            </a:fld>
            <a:endParaRPr lang="it-IT" noProof="0"/>
          </a:p>
        </p:txBody>
      </p:sp>
      <p:cxnSp>
        <p:nvCxnSpPr>
          <p:cNvPr id="7" name="Connettore dirit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it-IT" noProof="0"/>
              <a:t>Fare clic sull'icona per inserire un'immagine</a:t>
            </a:r>
          </a:p>
        </p:txBody>
      </p:sp>
    </p:spTree>
    <p:extLst>
      <p:ext uri="{BB962C8B-B14F-4D97-AF65-F5344CB8AC3E}">
        <p14:creationId xmlns:p14="http://schemas.microsoft.com/office/powerpoint/2010/main" val="129904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80576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it-IT" noProof="0"/>
              <a:t>Titolo</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Segnaposto piè di pa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a:t>Titolo della presentazione</a:t>
            </a:r>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a:t>‹N›</a:t>
            </a:fld>
            <a:endParaRPr lang="it-IT" noProof="0"/>
          </a:p>
        </p:txBody>
      </p:sp>
      <p:cxnSp>
        <p:nvCxnSpPr>
          <p:cNvPr id="7" name="Connettore dirit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0" name="Segnaposto immagine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1" name="Segnaposto immagine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spTree>
    <p:extLst>
      <p:ext uri="{BB962C8B-B14F-4D97-AF65-F5344CB8AC3E}">
        <p14:creationId xmlns:p14="http://schemas.microsoft.com/office/powerpoint/2010/main" val="1257891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lo tito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Segnaposto immagine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2" name="Segnaposto immagine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1" name="Segnaposto immagine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30" name="Segnaposto immagine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it-IT" noProof="0"/>
              <a:t>03/09/20XX</a:t>
            </a:r>
          </a:p>
        </p:txBody>
      </p:sp>
      <p:sp>
        <p:nvSpPr>
          <p:cNvPr id="4" name="Segnaposto piè di pa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it-IT" noProof="0"/>
              <a:t>Titolo della presentazione</a:t>
            </a:r>
          </a:p>
        </p:txBody>
      </p:sp>
      <p:sp>
        <p:nvSpPr>
          <p:cNvPr id="5" name="Segnaposto numero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it-IT" noProof="0" smtClean="0"/>
              <a:pPr/>
              <a:t>‹N›</a:t>
            </a:fld>
            <a:endParaRPr lang="it-IT" noProof="0"/>
          </a:p>
        </p:txBody>
      </p:sp>
      <p:sp>
        <p:nvSpPr>
          <p:cNvPr id="8" name="Elemento grafico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10" name="Elemento grafico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
        <p:nvSpPr>
          <p:cNvPr id="12" name="Elemento grafico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cxnSp>
        <p:nvCxnSpPr>
          <p:cNvPr id="14" name="Connettore diritto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760720" y="3127248"/>
            <a:ext cx="5276088" cy="1124712"/>
          </a:xfrm>
        </p:spPr>
        <p:txBody>
          <a:bodyPr rtlCol="0"/>
          <a:lstStyle>
            <a:lvl1pPr marL="0" indent="0" algn="r">
              <a:buNone/>
              <a:defRPr sz="1800">
                <a:solidFill>
                  <a:schemeClr val="bg1"/>
                </a:solidFill>
              </a:defRPr>
            </a:lvl1pPr>
          </a:lstStyle>
          <a:p>
            <a:pPr lvl="0" rtl="0"/>
            <a:r>
              <a:rPr lang="it-IT" noProof="0"/>
              <a:t>Fare clic per modificare lo stile del titolo</a:t>
            </a:r>
          </a:p>
        </p:txBody>
      </p:sp>
    </p:spTree>
    <p:extLst>
      <p:ext uri="{BB962C8B-B14F-4D97-AF65-F5344CB8AC3E}">
        <p14:creationId xmlns:p14="http://schemas.microsoft.com/office/powerpoint/2010/main" val="3010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7" name="Elemento grafico 12">
            <a:extLst>
              <a:ext uri="{FF2B5EF4-FFF2-40B4-BE49-F238E27FC236}">
                <a16:creationId xmlns:a16="http://schemas.microsoft.com/office/drawing/2014/main" id="{7967A4EC-06C7-D36F-3C5E-DF3C91F0182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it-IT" noProof="0"/>
          </a:p>
        </p:txBody>
      </p:sp>
      <p:sp>
        <p:nvSpPr>
          <p:cNvPr id="8" name="Elemento grafico 13">
            <a:extLst>
              <a:ext uri="{FF2B5EF4-FFF2-40B4-BE49-F238E27FC236}">
                <a16:creationId xmlns:a16="http://schemas.microsoft.com/office/drawing/2014/main" id="{63E00A55-A874-B0D1-AE1A-FC3A73D0DB45}"/>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it-IT" noProof="0"/>
          </a:p>
        </p:txBody>
      </p:sp>
      <p:sp>
        <p:nvSpPr>
          <p:cNvPr id="10" name="Elemento grafico 15">
            <a:extLst>
              <a:ext uri="{FF2B5EF4-FFF2-40B4-BE49-F238E27FC236}">
                <a16:creationId xmlns:a16="http://schemas.microsoft.com/office/drawing/2014/main" id="{05437814-5098-085D-3C0F-FA0F3A8C45FC}"/>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it-IT" noProof="0"/>
          </a:p>
        </p:txBody>
      </p:sp>
      <p:sp>
        <p:nvSpPr>
          <p:cNvPr id="11" name="Elemento grafico 22">
            <a:extLst>
              <a:ext uri="{FF2B5EF4-FFF2-40B4-BE49-F238E27FC236}">
                <a16:creationId xmlns:a16="http://schemas.microsoft.com/office/drawing/2014/main" id="{5DBD75CD-1C85-5F3D-5545-40E32A5B49CA}"/>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it-IT" noProof="0"/>
          </a:p>
        </p:txBody>
      </p:sp>
      <p:sp>
        <p:nvSpPr>
          <p:cNvPr id="12" name="Elemento grafico 21">
            <a:extLst>
              <a:ext uri="{FF2B5EF4-FFF2-40B4-BE49-F238E27FC236}">
                <a16:creationId xmlns:a16="http://schemas.microsoft.com/office/drawing/2014/main" id="{A1FBD691-9483-8ED4-858C-04A8DDB2E21A}"/>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it-IT" noProof="0"/>
          </a:p>
        </p:txBody>
      </p:sp>
      <p:sp>
        <p:nvSpPr>
          <p:cNvPr id="13" name="Elemento grafico 23">
            <a:extLst>
              <a:ext uri="{FF2B5EF4-FFF2-40B4-BE49-F238E27FC236}">
                <a16:creationId xmlns:a16="http://schemas.microsoft.com/office/drawing/2014/main" id="{1B7DC9AD-BC18-76D8-C3B9-DE6E03607AA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311286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
        <p:nvSpPr>
          <p:cNvPr id="2" name="Elemento grafico 15">
            <a:extLst>
              <a:ext uri="{FF2B5EF4-FFF2-40B4-BE49-F238E27FC236}">
                <a16:creationId xmlns:a16="http://schemas.microsoft.com/office/drawing/2014/main" id="{8B3C1389-D19A-6D13-2B3D-6A69A7D429DD}"/>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
        <p:nvSpPr>
          <p:cNvPr id="7" name="Elemento grafico 16">
            <a:extLst>
              <a:ext uri="{FF2B5EF4-FFF2-40B4-BE49-F238E27FC236}">
                <a16:creationId xmlns:a16="http://schemas.microsoft.com/office/drawing/2014/main" id="{00B88575-7BE4-6AA3-D060-62DE14B746E6}"/>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it-IT" noProof="0"/>
          </a:p>
        </p:txBody>
      </p:sp>
      <p:sp>
        <p:nvSpPr>
          <p:cNvPr id="9" name="Elemento grafico 14">
            <a:extLst>
              <a:ext uri="{FF2B5EF4-FFF2-40B4-BE49-F238E27FC236}">
                <a16:creationId xmlns:a16="http://schemas.microsoft.com/office/drawing/2014/main" id="{A73E52BC-EAED-6D60-49EF-05CE8B2708CC}"/>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126468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
        <p:nvSpPr>
          <p:cNvPr id="2" name="Elemento grafico 15">
            <a:extLst>
              <a:ext uri="{FF2B5EF4-FFF2-40B4-BE49-F238E27FC236}">
                <a16:creationId xmlns:a16="http://schemas.microsoft.com/office/drawing/2014/main" id="{439C23ED-D1E0-24AC-4445-D5D55AA2FCF4}"/>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sp>
        <p:nvSpPr>
          <p:cNvPr id="9" name="Elemento grafico 16">
            <a:extLst>
              <a:ext uri="{FF2B5EF4-FFF2-40B4-BE49-F238E27FC236}">
                <a16:creationId xmlns:a16="http://schemas.microsoft.com/office/drawing/2014/main" id="{3ABE601B-A7C1-3080-D137-849BDEBF9468}"/>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it-IT" noProof="0"/>
          </a:p>
        </p:txBody>
      </p:sp>
      <p:sp>
        <p:nvSpPr>
          <p:cNvPr id="11" name="Elemento grafico 14">
            <a:extLst>
              <a:ext uri="{FF2B5EF4-FFF2-40B4-BE49-F238E27FC236}">
                <a16:creationId xmlns:a16="http://schemas.microsoft.com/office/drawing/2014/main" id="{4363F54E-38C6-B6AD-B382-8BB479FA62F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it-IT" noProof="0"/>
          </a:p>
        </p:txBody>
      </p:sp>
    </p:spTree>
    <p:extLst>
      <p:ext uri="{BB962C8B-B14F-4D97-AF65-F5344CB8AC3E}">
        <p14:creationId xmlns:p14="http://schemas.microsoft.com/office/powerpoint/2010/main" val="395325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r>
              <a:rPr lang="it-IT" noProof="0"/>
              <a:t>03/09/20XX</a:t>
            </a:r>
          </a:p>
        </p:txBody>
      </p:sp>
      <p:sp>
        <p:nvSpPr>
          <p:cNvPr id="4" name="Footer Placeholder 3"/>
          <p:cNvSpPr>
            <a:spLocks noGrp="1"/>
          </p:cNvSpPr>
          <p:nvPr>
            <p:ph type="ftr" sz="quarter" idx="11"/>
          </p:nvPr>
        </p:nvSpPr>
        <p:spPr/>
        <p:txBody>
          <a:bodyPr/>
          <a:lstStyle/>
          <a:p>
            <a:pPr rtl="0"/>
            <a:r>
              <a:rPr lang="it-IT" noProof="0"/>
              <a:t>Titolo presentazione</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349527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it-IT" noProof="0"/>
              <a:t>03/09/20XX</a:t>
            </a:r>
          </a:p>
        </p:txBody>
      </p:sp>
      <p:sp>
        <p:nvSpPr>
          <p:cNvPr id="3" name="Footer Placeholder 2"/>
          <p:cNvSpPr>
            <a:spLocks noGrp="1"/>
          </p:cNvSpPr>
          <p:nvPr>
            <p:ph type="ftr" sz="quarter" idx="11"/>
          </p:nvPr>
        </p:nvSpPr>
        <p:spPr/>
        <p:txBody>
          <a:bodyPr/>
          <a:lstStyle/>
          <a:p>
            <a:pPr rtl="0"/>
            <a:r>
              <a:rPr lang="it-IT" noProof="0"/>
              <a:t>Titolo presentazione</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4411658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03/09/20XX</a:t>
            </a:r>
          </a:p>
        </p:txBody>
      </p:sp>
      <p:sp>
        <p:nvSpPr>
          <p:cNvPr id="6" name="Footer Placeholder 5"/>
          <p:cNvSpPr>
            <a:spLocks noGrp="1"/>
          </p:cNvSpPr>
          <p:nvPr>
            <p:ph type="ftr" sz="quarter" idx="11"/>
          </p:nvPr>
        </p:nvSpPr>
        <p:spPr/>
        <p:txBody>
          <a:bodyPr/>
          <a:lstStyle/>
          <a:p>
            <a:pPr rtl="0"/>
            <a:r>
              <a:rPr lang="it-IT" noProof="0"/>
              <a:t>Titolo presentazione</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20947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03/09/20XX</a:t>
            </a:r>
          </a:p>
        </p:txBody>
      </p:sp>
      <p:sp>
        <p:nvSpPr>
          <p:cNvPr id="6" name="Footer Placeholder 5"/>
          <p:cNvSpPr>
            <a:spLocks noGrp="1"/>
          </p:cNvSpPr>
          <p:nvPr>
            <p:ph type="ftr" sz="quarter" idx="11"/>
          </p:nvPr>
        </p:nvSpPr>
        <p:spPr/>
        <p:txBody>
          <a:bodyPr/>
          <a:lstStyle/>
          <a:p>
            <a:pPr rtl="0"/>
            <a:r>
              <a:rPr lang="it-IT" noProof="0"/>
              <a:t>Titolo presentazione</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71598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r>
              <a:rPr lang="it-IT" noProof="0"/>
              <a:t>03/09/20XX</a:t>
            </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it-IT" noProof="0"/>
              <a:t>Titolo presentazione</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8DA9DAA-006C-4F4B-980E-E3DF019B24E2}" type="slidenum">
              <a:rPr lang="it-IT" noProof="0" smtClean="0"/>
              <a:t>‹N›</a:t>
            </a:fld>
            <a:endParaRPr lang="it-IT" noProof="0"/>
          </a:p>
        </p:txBody>
      </p:sp>
    </p:spTree>
    <p:extLst>
      <p:ext uri="{BB962C8B-B14F-4D97-AF65-F5344CB8AC3E}">
        <p14:creationId xmlns:p14="http://schemas.microsoft.com/office/powerpoint/2010/main" val="15610915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17" r:id="rId17"/>
    <p:sldLayoutId id="2147483710" r:id="rId18"/>
    <p:sldLayoutId id="2147483713" r:id="rId19"/>
    <p:sldLayoutId id="2147483714" r:id="rId20"/>
    <p:sldLayoutId id="2147483715" r:id="rId21"/>
  </p:sldLayoutIdLst>
  <p:hf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8"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9"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0"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1"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2"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3"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4"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5"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6"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7"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8"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9"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1" name="Group 30">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32"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3"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4"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5"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6"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7"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8"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9"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0"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1"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2"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3"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5" name="Rectangle 44">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7"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3" name="Sottotitolo 2">
            <a:extLst>
              <a:ext uri="{FF2B5EF4-FFF2-40B4-BE49-F238E27FC236}">
                <a16:creationId xmlns:a16="http://schemas.microsoft.com/office/drawing/2014/main" id="{A5F14073-9F68-4B7E-A576-26899D58C7A9}"/>
              </a:ext>
            </a:extLst>
          </p:cNvPr>
          <p:cNvSpPr>
            <a:spLocks noGrp="1"/>
          </p:cNvSpPr>
          <p:nvPr>
            <p:ph type="subTitle" idx="1"/>
          </p:nvPr>
        </p:nvSpPr>
        <p:spPr>
          <a:xfrm>
            <a:off x="1613078" y="846232"/>
            <a:ext cx="4305941" cy="4689550"/>
          </a:xfrm>
        </p:spPr>
        <p:txBody>
          <a:bodyPr vert="horz" lIns="91440" tIns="45720" rIns="91440" bIns="45720" rtlCol="0">
            <a:normAutofit/>
          </a:bodyPr>
          <a:lstStyle/>
          <a:p>
            <a:r>
              <a:rPr lang="en-US" sz="1600" b="1" dirty="0">
                <a:solidFill>
                  <a:srgbClr val="000000"/>
                </a:solidFill>
              </a:rPr>
              <a:t>Dott. Marco Missaglia</a:t>
            </a:r>
          </a:p>
          <a:p>
            <a:r>
              <a:rPr lang="en-US" sz="1600" b="1" dirty="0">
                <a:solidFill>
                  <a:srgbClr val="000000"/>
                </a:solidFill>
              </a:rPr>
              <a:t>Medico </a:t>
            </a:r>
            <a:r>
              <a:rPr lang="en-US" sz="1600" b="1" dirty="0" err="1">
                <a:solidFill>
                  <a:srgbClr val="000000"/>
                </a:solidFill>
              </a:rPr>
              <a:t>Chirurgo</a:t>
            </a:r>
            <a:endParaRPr lang="en-US" sz="1600" b="1" dirty="0">
              <a:solidFill>
                <a:srgbClr val="000000"/>
              </a:solidFill>
            </a:endParaRPr>
          </a:p>
          <a:p>
            <a:r>
              <a:rPr lang="en-US" sz="1600" b="1" dirty="0" err="1">
                <a:solidFill>
                  <a:srgbClr val="000000"/>
                </a:solidFill>
              </a:rPr>
              <a:t>Specialista</a:t>
            </a:r>
            <a:r>
              <a:rPr lang="en-US" sz="1600" b="1" dirty="0">
                <a:solidFill>
                  <a:srgbClr val="000000"/>
                </a:solidFill>
              </a:rPr>
              <a:t> in </a:t>
            </a:r>
            <a:r>
              <a:rPr lang="en-US" sz="1600" b="1" dirty="0" err="1">
                <a:solidFill>
                  <a:srgbClr val="000000"/>
                </a:solidFill>
              </a:rPr>
              <a:t>Scienza</a:t>
            </a:r>
            <a:r>
              <a:rPr lang="en-US" sz="1600" b="1" dirty="0">
                <a:solidFill>
                  <a:srgbClr val="000000"/>
                </a:solidFill>
              </a:rPr>
              <a:t> </a:t>
            </a:r>
            <a:r>
              <a:rPr lang="en-US" sz="1600" b="1" dirty="0" err="1">
                <a:solidFill>
                  <a:srgbClr val="000000"/>
                </a:solidFill>
              </a:rPr>
              <a:t>dell’Alimentazione</a:t>
            </a:r>
            <a:r>
              <a:rPr lang="en-US" sz="1600" b="1" dirty="0">
                <a:solidFill>
                  <a:srgbClr val="000000"/>
                </a:solidFill>
              </a:rPr>
              <a:t> </a:t>
            </a:r>
          </a:p>
          <a:p>
            <a:r>
              <a:rPr lang="en-US" sz="1600" b="1" dirty="0" err="1">
                <a:solidFill>
                  <a:srgbClr val="000000"/>
                </a:solidFill>
              </a:rPr>
              <a:t>Specialista</a:t>
            </a:r>
            <a:r>
              <a:rPr lang="en-US" sz="1600" b="1" dirty="0">
                <a:solidFill>
                  <a:srgbClr val="000000"/>
                </a:solidFill>
              </a:rPr>
              <a:t> in </a:t>
            </a:r>
            <a:r>
              <a:rPr lang="en-US" sz="1600" b="1" dirty="0" err="1">
                <a:solidFill>
                  <a:srgbClr val="000000"/>
                </a:solidFill>
              </a:rPr>
              <a:t>Endocrinologia</a:t>
            </a:r>
            <a:r>
              <a:rPr lang="en-US" sz="1600" b="1" dirty="0">
                <a:solidFill>
                  <a:srgbClr val="000000"/>
                </a:solidFill>
              </a:rPr>
              <a:t> </a:t>
            </a:r>
            <a:r>
              <a:rPr lang="en-US" sz="1600" b="1" dirty="0" err="1">
                <a:solidFill>
                  <a:srgbClr val="000000"/>
                </a:solidFill>
              </a:rPr>
              <a:t>Sperimentale</a:t>
            </a:r>
            <a:endParaRPr lang="en-US" sz="1600" b="1" dirty="0">
              <a:solidFill>
                <a:srgbClr val="000000"/>
              </a:solidFill>
            </a:endParaRPr>
          </a:p>
          <a:p>
            <a:r>
              <a:rPr lang="en-US" sz="1600" b="1" dirty="0" err="1">
                <a:solidFill>
                  <a:srgbClr val="000000"/>
                </a:solidFill>
              </a:rPr>
              <a:t>Comitato</a:t>
            </a:r>
            <a:r>
              <a:rPr lang="en-US" sz="1600" b="1" dirty="0">
                <a:solidFill>
                  <a:srgbClr val="000000"/>
                </a:solidFill>
              </a:rPr>
              <a:t> </a:t>
            </a:r>
            <a:r>
              <a:rPr lang="en-US" sz="1600" b="1" dirty="0" err="1">
                <a:solidFill>
                  <a:srgbClr val="000000"/>
                </a:solidFill>
              </a:rPr>
              <a:t>tecnico</a:t>
            </a:r>
            <a:r>
              <a:rPr lang="en-US" sz="1600" b="1" dirty="0">
                <a:solidFill>
                  <a:srgbClr val="000000"/>
                </a:solidFill>
              </a:rPr>
              <a:t> </a:t>
            </a:r>
            <a:r>
              <a:rPr lang="en-US" sz="1600" b="1" dirty="0" err="1">
                <a:solidFill>
                  <a:srgbClr val="000000"/>
                </a:solidFill>
              </a:rPr>
              <a:t>scientifico</a:t>
            </a:r>
            <a:r>
              <a:rPr lang="en-US" sz="1600" b="1" dirty="0">
                <a:solidFill>
                  <a:srgbClr val="000000"/>
                </a:solidFill>
              </a:rPr>
              <a:t> di </a:t>
            </a:r>
            <a:r>
              <a:rPr lang="en-US" sz="1600" b="1" dirty="0" err="1">
                <a:solidFill>
                  <a:srgbClr val="000000"/>
                </a:solidFill>
              </a:rPr>
              <a:t>intergruppo</a:t>
            </a:r>
            <a:r>
              <a:rPr lang="en-US" sz="1600" b="1" dirty="0">
                <a:solidFill>
                  <a:srgbClr val="000000"/>
                </a:solidFill>
              </a:rPr>
              <a:t> </a:t>
            </a:r>
            <a:r>
              <a:rPr lang="en-US" sz="1600" b="1" dirty="0" err="1">
                <a:solidFill>
                  <a:srgbClr val="000000"/>
                </a:solidFill>
              </a:rPr>
              <a:t>Parlamentare</a:t>
            </a:r>
            <a:r>
              <a:rPr lang="en-US" sz="1600" b="1" dirty="0">
                <a:solidFill>
                  <a:srgbClr val="000000"/>
                </a:solidFill>
              </a:rPr>
              <a:t> </a:t>
            </a:r>
            <a:r>
              <a:rPr lang="en-US" sz="1600" b="1" dirty="0" err="1">
                <a:solidFill>
                  <a:srgbClr val="000000"/>
                </a:solidFill>
              </a:rPr>
              <a:t>Prevenzione</a:t>
            </a:r>
            <a:r>
              <a:rPr lang="en-US" sz="1600" b="1" dirty="0">
                <a:solidFill>
                  <a:srgbClr val="000000"/>
                </a:solidFill>
              </a:rPr>
              <a:t> della Salute</a:t>
            </a:r>
          </a:p>
          <a:p>
            <a:r>
              <a:rPr lang="en-US" sz="1600" b="1" dirty="0" err="1">
                <a:solidFill>
                  <a:srgbClr val="000000"/>
                </a:solidFill>
              </a:rPr>
              <a:t>CeDiSa</a:t>
            </a:r>
            <a:r>
              <a:rPr lang="en-US" sz="1600" b="1" dirty="0">
                <a:solidFill>
                  <a:srgbClr val="000000"/>
                </a:solidFill>
              </a:rPr>
              <a:t> Università del Piemonte Orientale</a:t>
            </a:r>
          </a:p>
        </p:txBody>
      </p:sp>
      <p:pic>
        <p:nvPicPr>
          <p:cNvPr id="5" name="Immagine 4">
            <a:extLst>
              <a:ext uri="{FF2B5EF4-FFF2-40B4-BE49-F238E27FC236}">
                <a16:creationId xmlns:a16="http://schemas.microsoft.com/office/drawing/2014/main" id="{BB7A11C4-348D-82F1-BB62-4BEF145801C3}"/>
              </a:ext>
            </a:extLst>
          </p:cNvPr>
          <p:cNvPicPr>
            <a:picLocks noChangeAspect="1"/>
          </p:cNvPicPr>
          <p:nvPr/>
        </p:nvPicPr>
        <p:blipFill>
          <a:blip r:embed="rId3"/>
          <a:stretch>
            <a:fillRect/>
          </a:stretch>
        </p:blipFill>
        <p:spPr>
          <a:xfrm>
            <a:off x="6574318" y="645106"/>
            <a:ext cx="4486823" cy="5247747"/>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B00F3CE-7AF1-1BE8-909E-6D5477BFC6F1}"/>
              </a:ext>
            </a:extLst>
          </p:cNvPr>
          <p:cNvPicPr>
            <a:picLocks noChangeAspect="1"/>
          </p:cNvPicPr>
          <p:nvPr/>
        </p:nvPicPr>
        <p:blipFill>
          <a:blip r:embed="rId3"/>
          <a:stretch>
            <a:fillRect/>
          </a:stretch>
        </p:blipFill>
        <p:spPr>
          <a:xfrm>
            <a:off x="2394295" y="643467"/>
            <a:ext cx="7403409" cy="557106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1CE9BE3E-6D4F-4B44-A6E4-D210DE73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72C3569-E2A3-59D3-330A-241DD4B26B5D}"/>
              </a:ext>
            </a:extLst>
          </p:cNvPr>
          <p:cNvPicPr>
            <a:picLocks noChangeAspect="1"/>
          </p:cNvPicPr>
          <p:nvPr/>
        </p:nvPicPr>
        <p:blipFill rotWithShape="1">
          <a:blip r:embed="rId3"/>
          <a:srcRect l="15541" r="7674" b="-3"/>
          <a:stretch/>
        </p:blipFill>
        <p:spPr>
          <a:xfrm>
            <a:off x="8229598" y="-5534"/>
            <a:ext cx="3962402" cy="3431766"/>
          </a:xfrm>
          <a:prstGeom prst="rect">
            <a:avLst/>
          </a:prstGeom>
          <a:noFill/>
        </p:spPr>
      </p:pic>
      <p:pic>
        <p:nvPicPr>
          <p:cNvPr id="5" name="Picture 4">
            <a:extLst>
              <a:ext uri="{FF2B5EF4-FFF2-40B4-BE49-F238E27FC236}">
                <a16:creationId xmlns:a16="http://schemas.microsoft.com/office/drawing/2014/main" id="{B8EE271A-DE1E-924C-C8F6-DDC4A793ADDE}"/>
              </a:ext>
            </a:extLst>
          </p:cNvPr>
          <p:cNvPicPr>
            <a:picLocks noChangeAspect="1"/>
          </p:cNvPicPr>
          <p:nvPr/>
        </p:nvPicPr>
        <p:blipFill rotWithShape="1">
          <a:blip r:embed="rId4"/>
          <a:srcRect l="7995" r="17529" b="-3"/>
          <a:stretch/>
        </p:blipFill>
        <p:spPr>
          <a:xfrm>
            <a:off x="8229598" y="3426232"/>
            <a:ext cx="3962402" cy="3431768"/>
          </a:xfrm>
          <a:prstGeom prst="rect">
            <a:avLst/>
          </a:prstGeom>
          <a:noFill/>
        </p:spPr>
      </p:pic>
      <p:cxnSp>
        <p:nvCxnSpPr>
          <p:cNvPr id="44" name="Straight Connector 43">
            <a:extLst>
              <a:ext uri="{FF2B5EF4-FFF2-40B4-BE49-F238E27FC236}">
                <a16:creationId xmlns:a16="http://schemas.microsoft.com/office/drawing/2014/main" id="{2301D0BD-08E2-44C5-9BB7-FCB2B8838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rgbClr val="979A4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9AD40D94-E6F3-44F5-B42E-108A15C9B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979A4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8" name="Freeform 5">
            <a:extLst>
              <a:ext uri="{FF2B5EF4-FFF2-40B4-BE49-F238E27FC236}">
                <a16:creationId xmlns:a16="http://schemas.microsoft.com/office/drawing/2014/main" id="{BE62E55F-3ED8-4BF4-8D00-7D771C5F2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CD4FA7C2-1CE1-6800-073B-4CA69F431375}"/>
              </a:ext>
            </a:extLst>
          </p:cNvPr>
          <p:cNvSpPr txBox="1">
            <a:spLocks noGrp="1"/>
          </p:cNvSpPr>
          <p:nvPr>
            <p:ph type="title" idx="4294967295"/>
          </p:nvPr>
        </p:nvSpPr>
        <p:spPr>
          <a:xfrm>
            <a:off x="541867" y="787400"/>
            <a:ext cx="7145866" cy="778933"/>
          </a:xfrm>
        </p:spPr>
        <p:txBody>
          <a:bodyPr vert="horz" lIns="91440" tIns="45720" rIns="91440" bIns="45720" rtlCol="0" anchor="ctr" anchorCtr="0">
            <a:normAutofit/>
          </a:bodyPr>
          <a:lstStyle/>
          <a:p>
            <a:pPr lvl="0"/>
            <a:r>
              <a:rPr lang="en-US" sz="3200">
                <a:solidFill>
                  <a:srgbClr val="FEFFFF"/>
                </a:solidFill>
              </a:rPr>
              <a:t>Eccesso di calorie</a:t>
            </a:r>
          </a:p>
        </p:txBody>
      </p:sp>
      <p:sp>
        <p:nvSpPr>
          <p:cNvPr id="3" name="Segnaposto testo 2">
            <a:extLst>
              <a:ext uri="{FF2B5EF4-FFF2-40B4-BE49-F238E27FC236}">
                <a16:creationId xmlns:a16="http://schemas.microsoft.com/office/drawing/2014/main" id="{C75967A9-9601-650C-31D3-A582850C870E}"/>
              </a:ext>
            </a:extLst>
          </p:cNvPr>
          <p:cNvSpPr txBox="1">
            <a:spLocks noGrp="1"/>
          </p:cNvSpPr>
          <p:nvPr>
            <p:ph type="body" idx="4294967295"/>
          </p:nvPr>
        </p:nvSpPr>
        <p:spPr>
          <a:xfrm>
            <a:off x="541866" y="2032000"/>
            <a:ext cx="7145867" cy="3879222"/>
          </a:xfrm>
        </p:spPr>
        <p:txBody>
          <a:bodyPr vert="horz" lIns="91440" tIns="45720" rIns="91440" bIns="45720" rtlCol="0">
            <a:normAutofit/>
          </a:bodyPr>
          <a:lstStyle/>
          <a:p>
            <a:pPr lvl="0">
              <a:buClr>
                <a:srgbClr val="E74683"/>
              </a:buClr>
              <a:buSzPct val="45000"/>
            </a:pPr>
            <a:r>
              <a:rPr lang="en-US" sz="2400" dirty="0">
                <a:solidFill>
                  <a:srgbClr val="FEFFFF"/>
                </a:solidFill>
              </a:rPr>
              <a:t>Non solo in </a:t>
            </a:r>
            <a:r>
              <a:rPr lang="en-US" sz="2400" dirty="0" err="1">
                <a:solidFill>
                  <a:srgbClr val="FEFFFF"/>
                </a:solidFill>
              </a:rPr>
              <a:t>quantità</a:t>
            </a:r>
            <a:r>
              <a:rPr lang="en-US" sz="2400" dirty="0">
                <a:solidFill>
                  <a:srgbClr val="FEFFFF"/>
                </a:solidFill>
              </a:rPr>
              <a:t>: </a:t>
            </a:r>
            <a:r>
              <a:rPr lang="en-US" sz="2400" dirty="0" err="1">
                <a:solidFill>
                  <a:srgbClr val="FEFFFF"/>
                </a:solidFill>
              </a:rPr>
              <a:t>entrata</a:t>
            </a:r>
            <a:r>
              <a:rPr lang="en-US" sz="2400" dirty="0">
                <a:solidFill>
                  <a:srgbClr val="FEFFFF"/>
                </a:solidFill>
              </a:rPr>
              <a:t> </a:t>
            </a:r>
            <a:r>
              <a:rPr lang="en-US" sz="2400" dirty="0" err="1">
                <a:solidFill>
                  <a:srgbClr val="FEFFFF"/>
                </a:solidFill>
              </a:rPr>
              <a:t>maggiore</a:t>
            </a:r>
            <a:r>
              <a:rPr lang="en-US" sz="2400" dirty="0">
                <a:solidFill>
                  <a:srgbClr val="FEFFFF"/>
                </a:solidFill>
              </a:rPr>
              <a:t> del </a:t>
            </a:r>
            <a:r>
              <a:rPr lang="en-US" sz="2400" dirty="0" err="1">
                <a:solidFill>
                  <a:srgbClr val="FEFFFF"/>
                </a:solidFill>
              </a:rPr>
              <a:t>dispendio</a:t>
            </a:r>
            <a:endParaRPr lang="en-US" sz="2400" dirty="0">
              <a:solidFill>
                <a:srgbClr val="FEFFFF"/>
              </a:solidFill>
            </a:endParaRPr>
          </a:p>
          <a:p>
            <a:pPr lvl="0">
              <a:buClr>
                <a:srgbClr val="E74683"/>
              </a:buClr>
              <a:buSzPct val="45000"/>
            </a:pPr>
            <a:endParaRPr lang="en-US" sz="2400" dirty="0">
              <a:solidFill>
                <a:srgbClr val="FEFFFF"/>
              </a:solidFill>
            </a:endParaRPr>
          </a:p>
          <a:p>
            <a:pPr lvl="0">
              <a:buClr>
                <a:srgbClr val="E74683"/>
              </a:buClr>
              <a:buSzPct val="45000"/>
            </a:pPr>
            <a:r>
              <a:rPr lang="en-US" sz="2400" dirty="0">
                <a:solidFill>
                  <a:srgbClr val="FEFFFF"/>
                </a:solidFill>
              </a:rPr>
              <a:t>Ma in </a:t>
            </a:r>
            <a:r>
              <a:rPr lang="en-US" sz="2400" dirty="0" err="1">
                <a:solidFill>
                  <a:srgbClr val="FEFFFF"/>
                </a:solidFill>
              </a:rPr>
              <a:t>qualità</a:t>
            </a:r>
            <a:r>
              <a:rPr lang="en-US" sz="2400" dirty="0">
                <a:solidFill>
                  <a:srgbClr val="FEFFFF"/>
                </a:solidFill>
              </a:rPr>
              <a:t>: </a:t>
            </a:r>
            <a:r>
              <a:rPr lang="en-US" sz="2400" dirty="0" err="1">
                <a:solidFill>
                  <a:srgbClr val="FEFFFF"/>
                </a:solidFill>
              </a:rPr>
              <a:t>cibi</a:t>
            </a:r>
            <a:r>
              <a:rPr lang="en-US" sz="2400" dirty="0">
                <a:solidFill>
                  <a:srgbClr val="FEFFFF"/>
                </a:solidFill>
              </a:rPr>
              <a:t> ad </a:t>
            </a:r>
            <a:r>
              <a:rPr lang="en-US" sz="2400" dirty="0" err="1">
                <a:solidFill>
                  <a:srgbClr val="FEFFFF"/>
                </a:solidFill>
              </a:rPr>
              <a:t>alta</a:t>
            </a:r>
            <a:r>
              <a:rPr lang="en-US" sz="2400" dirty="0">
                <a:solidFill>
                  <a:srgbClr val="FEFFFF"/>
                </a:solidFill>
              </a:rPr>
              <a:t> </a:t>
            </a:r>
            <a:r>
              <a:rPr lang="en-US" sz="2400" dirty="0" err="1">
                <a:solidFill>
                  <a:srgbClr val="FEFFFF"/>
                </a:solidFill>
              </a:rPr>
              <a:t>densità</a:t>
            </a:r>
            <a:r>
              <a:rPr lang="en-US" sz="2400" dirty="0">
                <a:solidFill>
                  <a:srgbClr val="FEFFFF"/>
                </a:solidFill>
              </a:rPr>
              <a:t> </a:t>
            </a:r>
            <a:r>
              <a:rPr lang="en-US" sz="2400" dirty="0" err="1">
                <a:solidFill>
                  <a:srgbClr val="FEFFFF"/>
                </a:solidFill>
              </a:rPr>
              <a:t>calorica</a:t>
            </a:r>
            <a:r>
              <a:rPr lang="en-US" sz="2400" dirty="0">
                <a:solidFill>
                  <a:srgbClr val="FEFFFF"/>
                </a:solidFill>
              </a:rPr>
              <a:t> con </a:t>
            </a:r>
            <a:r>
              <a:rPr lang="en-US" sz="2400" dirty="0" err="1">
                <a:solidFill>
                  <a:srgbClr val="FEFFFF"/>
                </a:solidFill>
              </a:rPr>
              <a:t>valore</a:t>
            </a:r>
            <a:r>
              <a:rPr lang="en-US" sz="2400" dirty="0">
                <a:solidFill>
                  <a:srgbClr val="FEFFFF"/>
                </a:solidFill>
              </a:rPr>
              <a:t> </a:t>
            </a:r>
            <a:r>
              <a:rPr lang="en-US" sz="2400" dirty="0" err="1">
                <a:solidFill>
                  <a:srgbClr val="FEFFFF"/>
                </a:solidFill>
              </a:rPr>
              <a:t>nutrizionale</a:t>
            </a:r>
            <a:r>
              <a:rPr lang="en-US" sz="2400" dirty="0">
                <a:solidFill>
                  <a:srgbClr val="FEFFFF"/>
                </a:solidFill>
              </a:rPr>
              <a:t> </a:t>
            </a:r>
            <a:r>
              <a:rPr lang="en-US" sz="2400" dirty="0" err="1">
                <a:solidFill>
                  <a:srgbClr val="FEFFFF"/>
                </a:solidFill>
              </a:rPr>
              <a:t>scarso</a:t>
            </a:r>
            <a:r>
              <a:rPr lang="en-US" sz="2400" dirty="0">
                <a:solidFill>
                  <a:srgbClr val="FEFFFF"/>
                </a:solidFill>
              </a:rPr>
              <a:t> o </a:t>
            </a:r>
            <a:r>
              <a:rPr lang="en-US" sz="2400" dirty="0" err="1">
                <a:solidFill>
                  <a:srgbClr val="FEFFFF"/>
                </a:solidFill>
              </a:rPr>
              <a:t>nullo</a:t>
            </a:r>
            <a:endParaRPr lang="en-US" sz="2400" dirty="0">
              <a:solidFill>
                <a:srgbClr val="FEFFFF"/>
              </a:solidFill>
            </a:endParaRPr>
          </a:p>
          <a:p>
            <a:pPr marL="0" lvl="8" indent="0">
              <a:buClr>
                <a:srgbClr val="E74683"/>
              </a:buClr>
              <a:buSzPct val="45000"/>
            </a:pPr>
            <a:r>
              <a:rPr lang="en-US" sz="2400" dirty="0">
                <a:solidFill>
                  <a:srgbClr val="FEFFFF"/>
                </a:solidFill>
              </a:rPr>
              <a:t>ZUCCHERI</a:t>
            </a:r>
          </a:p>
          <a:p>
            <a:pPr marL="0" lvl="8" indent="0">
              <a:buClr>
                <a:srgbClr val="E74683"/>
              </a:buClr>
              <a:buSzPct val="45000"/>
            </a:pPr>
            <a:r>
              <a:rPr lang="en-US" sz="2400" dirty="0">
                <a:solidFill>
                  <a:srgbClr val="FEFFFF"/>
                </a:solidFill>
              </a:rPr>
              <a:t>GRASSI SATURI</a:t>
            </a:r>
          </a:p>
          <a:p>
            <a:pPr marL="0" lvl="8" indent="0">
              <a:buClr>
                <a:srgbClr val="E74683"/>
              </a:buClr>
              <a:buSzPct val="45000"/>
            </a:pPr>
            <a:r>
              <a:rPr lang="en-US" sz="2400" dirty="0">
                <a:solidFill>
                  <a:srgbClr val="FEFFFF"/>
                </a:solidFill>
              </a:rPr>
              <a:t>GRASSI TRANS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34C6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88D42191-83E9-F036-5C24-959441FE2A63}"/>
              </a:ext>
            </a:extLst>
          </p:cNvPr>
          <p:cNvSpPr txBox="1">
            <a:spLocks noGrp="1"/>
          </p:cNvSpPr>
          <p:nvPr>
            <p:ph type="title" idx="4294967295"/>
          </p:nvPr>
        </p:nvSpPr>
        <p:spPr>
          <a:xfrm>
            <a:off x="540279" y="967417"/>
            <a:ext cx="3778870" cy="3943250"/>
          </a:xfrm>
        </p:spPr>
        <p:txBody>
          <a:bodyPr vert="horz" lIns="91440" tIns="45720" rIns="91440" bIns="45720" rtlCol="0" anchor="b">
            <a:normAutofit/>
          </a:bodyPr>
          <a:lstStyle/>
          <a:p>
            <a:pPr lvl="0"/>
            <a:r>
              <a:rPr lang="en-US" sz="4000">
                <a:solidFill>
                  <a:srgbClr val="FEFFFF"/>
                </a:solidFill>
              </a:rPr>
              <a:t>Dieta e microbiota intestinale</a:t>
            </a:r>
          </a:p>
        </p:txBody>
      </p:sp>
      <p:sp>
        <p:nvSpPr>
          <p:cNvPr id="45"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testo 2">
            <a:extLst>
              <a:ext uri="{FF2B5EF4-FFF2-40B4-BE49-F238E27FC236}">
                <a16:creationId xmlns:a16="http://schemas.microsoft.com/office/drawing/2014/main" id="{8BDF0102-6BFB-129D-0DAF-7A59B1B867DA}"/>
              </a:ext>
            </a:extLst>
          </p:cNvPr>
          <p:cNvSpPr txBox="1">
            <a:spLocks noGrp="1"/>
          </p:cNvSpPr>
          <p:nvPr>
            <p:ph type="body" idx="4294967295"/>
          </p:nvPr>
        </p:nvSpPr>
        <p:spPr>
          <a:xfrm>
            <a:off x="540279" y="5189400"/>
            <a:ext cx="3778870" cy="544260"/>
          </a:xfrm>
        </p:spPr>
        <p:txBody>
          <a:bodyPr vert="horz" lIns="91440" tIns="45720" rIns="91440" bIns="45720" rtlCol="0" anchor="ctr">
            <a:noAutofit/>
          </a:bodyPr>
          <a:lstStyle/>
          <a:p>
            <a:pPr marL="0" lvl="0" indent="0">
              <a:lnSpc>
                <a:spcPct val="90000"/>
              </a:lnSpc>
              <a:buSzPct val="45000"/>
              <a:buNone/>
            </a:pPr>
            <a:r>
              <a:rPr lang="en-US" sz="2000">
                <a:solidFill>
                  <a:srgbClr val="FEFFFF"/>
                </a:solidFill>
              </a:rPr>
              <a:t>La dieta ha un forte impatto sullo sviluppo e omeostasi del microbiota intestinale</a:t>
            </a:r>
            <a:endParaRPr lang="en-US" sz="2000" dirty="0">
              <a:solidFill>
                <a:srgbClr val="FEFFFF"/>
              </a:solidFill>
            </a:endParaRPr>
          </a:p>
        </p:txBody>
      </p:sp>
      <p:pic>
        <p:nvPicPr>
          <p:cNvPr id="4" name="Picture 3">
            <a:extLst>
              <a:ext uri="{FF2B5EF4-FFF2-40B4-BE49-F238E27FC236}">
                <a16:creationId xmlns:a16="http://schemas.microsoft.com/office/drawing/2014/main" id="{B8373DC3-9037-7472-39AB-81BAA4E9BFAA}"/>
              </a:ext>
            </a:extLst>
          </p:cNvPr>
          <p:cNvPicPr>
            <a:picLocks noChangeAspect="1"/>
          </p:cNvPicPr>
          <p:nvPr/>
        </p:nvPicPr>
        <p:blipFill>
          <a:blip r:embed="rId3"/>
          <a:stretch>
            <a:fillRect/>
          </a:stretch>
        </p:blipFill>
        <p:spPr>
          <a:xfrm>
            <a:off x="5095466" y="967417"/>
            <a:ext cx="6967926" cy="38323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313FA425-8E4B-7B6B-4521-C51780E4A0DE}"/>
              </a:ext>
            </a:extLst>
          </p:cNvPr>
          <p:cNvPicPr>
            <a:picLocks noChangeAspect="1"/>
          </p:cNvPicPr>
          <p:nvPr/>
        </p:nvPicPr>
        <p:blipFill>
          <a:blip r:embed="rId2"/>
          <a:stretch>
            <a:fillRect/>
          </a:stretch>
        </p:blipFill>
        <p:spPr>
          <a:xfrm>
            <a:off x="2200150" y="643467"/>
            <a:ext cx="7791700" cy="5571066"/>
          </a:xfrm>
          <a:prstGeom prst="rect">
            <a:avLst/>
          </a:prstGeom>
        </p:spPr>
      </p:pic>
      <p:sp>
        <p:nvSpPr>
          <p:cNvPr id="4" name="Segnaposto numero diapositiva 3">
            <a:extLst>
              <a:ext uri="{FF2B5EF4-FFF2-40B4-BE49-F238E27FC236}">
                <a16:creationId xmlns:a16="http://schemas.microsoft.com/office/drawing/2014/main" id="{40384103-E60A-89F6-FB21-E38C42594C77}"/>
              </a:ext>
            </a:extLst>
          </p:cNvPr>
          <p:cNvSpPr>
            <a:spLocks noGrp="1"/>
          </p:cNvSpPr>
          <p:nvPr>
            <p:ph type="sldNum" sz="quarter" idx="12"/>
          </p:nvPr>
        </p:nvSpPr>
        <p:spPr>
          <a:xfrm>
            <a:off x="531812" y="6349513"/>
            <a:ext cx="779767" cy="370396"/>
          </a:xfrm>
        </p:spPr>
        <p:txBody>
          <a:bodyPr>
            <a:normAutofit/>
          </a:bodyPr>
          <a:lstStyle/>
          <a:p>
            <a:pPr rtl="0">
              <a:spcAft>
                <a:spcPts val="600"/>
              </a:spcAft>
            </a:pPr>
            <a:fld id="{D8DA9DAA-006C-4F4B-980E-E3DF019B24E2}" type="slidenum">
              <a:rPr lang="it-IT" sz="900" noProof="0">
                <a:solidFill>
                  <a:srgbClr val="FFFFFF"/>
                </a:solidFill>
              </a:rPr>
              <a:pPr rtl="0">
                <a:spcAft>
                  <a:spcPts val="600"/>
                </a:spcAft>
              </a:pPr>
              <a:t>13</a:t>
            </a:fld>
            <a:endParaRPr lang="it-IT" sz="900" noProof="0">
              <a:solidFill>
                <a:srgbClr val="FFFFFF"/>
              </a:solidFill>
            </a:endParaRPr>
          </a:p>
        </p:txBody>
      </p:sp>
      <p:sp>
        <p:nvSpPr>
          <p:cNvPr id="3" name="Segnaposto piè di pagina 2">
            <a:extLst>
              <a:ext uri="{FF2B5EF4-FFF2-40B4-BE49-F238E27FC236}">
                <a16:creationId xmlns:a16="http://schemas.microsoft.com/office/drawing/2014/main" id="{D782C641-81A5-E4DC-7315-E4571BD1B9BC}"/>
              </a:ext>
            </a:extLst>
          </p:cNvPr>
          <p:cNvSpPr>
            <a:spLocks noGrp="1"/>
          </p:cNvSpPr>
          <p:nvPr>
            <p:ph type="ftr" sz="quarter" idx="11"/>
          </p:nvPr>
        </p:nvSpPr>
        <p:spPr>
          <a:xfrm>
            <a:off x="2589212" y="6354883"/>
            <a:ext cx="7619999" cy="365125"/>
          </a:xfrm>
        </p:spPr>
        <p:txBody>
          <a:bodyPr>
            <a:normAutofit/>
          </a:bodyPr>
          <a:lstStyle/>
          <a:p>
            <a:pPr rtl="0">
              <a:spcAft>
                <a:spcPts val="600"/>
              </a:spcAft>
            </a:pPr>
            <a:r>
              <a:rPr lang="it-IT" noProof="0">
                <a:solidFill>
                  <a:srgbClr val="FFFFFF"/>
                </a:solidFill>
              </a:rPr>
              <a:t>Titolo presentazione</a:t>
            </a:r>
          </a:p>
        </p:txBody>
      </p:sp>
      <p:sp>
        <p:nvSpPr>
          <p:cNvPr id="2" name="Segnaposto data 1">
            <a:extLst>
              <a:ext uri="{FF2B5EF4-FFF2-40B4-BE49-F238E27FC236}">
                <a16:creationId xmlns:a16="http://schemas.microsoft.com/office/drawing/2014/main" id="{88E8EAF2-0DE2-098B-6A01-509C42422459}"/>
              </a:ext>
            </a:extLst>
          </p:cNvPr>
          <p:cNvSpPr>
            <a:spLocks noGrp="1"/>
          </p:cNvSpPr>
          <p:nvPr>
            <p:ph type="dt" sz="half" idx="10"/>
          </p:nvPr>
        </p:nvSpPr>
        <p:spPr>
          <a:xfrm>
            <a:off x="10361612" y="6349512"/>
            <a:ext cx="1146283" cy="370396"/>
          </a:xfrm>
        </p:spPr>
        <p:txBody>
          <a:bodyPr>
            <a:normAutofit/>
          </a:bodyPr>
          <a:lstStyle/>
          <a:p>
            <a:pPr rtl="0">
              <a:spcAft>
                <a:spcPts val="600"/>
              </a:spcAft>
            </a:pPr>
            <a:r>
              <a:rPr lang="it-IT" noProof="0">
                <a:solidFill>
                  <a:srgbClr val="FFFFFF"/>
                </a:solidFill>
              </a:rPr>
              <a:t>03/09/20XX</a:t>
            </a:r>
          </a:p>
        </p:txBody>
      </p:sp>
    </p:spTree>
    <p:extLst>
      <p:ext uri="{BB962C8B-B14F-4D97-AF65-F5344CB8AC3E}">
        <p14:creationId xmlns:p14="http://schemas.microsoft.com/office/powerpoint/2010/main" val="377692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8CBEEA8-5D27-FB84-0276-CDB859508117}"/>
              </a:ext>
            </a:extLst>
          </p:cNvPr>
          <p:cNvSpPr txBox="1">
            <a:spLocks noGrp="1"/>
          </p:cNvSpPr>
          <p:nvPr>
            <p:ph type="title" idx="4294967295"/>
          </p:nvPr>
        </p:nvSpPr>
        <p:spPr>
          <a:xfrm>
            <a:off x="1259893" y="3101093"/>
            <a:ext cx="2454052" cy="3029344"/>
          </a:xfrm>
        </p:spPr>
        <p:txBody>
          <a:bodyPr vert="horz" lIns="91440" tIns="45720" rIns="91440" bIns="45720" rtlCol="0" anchor="t">
            <a:normAutofit/>
          </a:bodyPr>
          <a:lstStyle/>
          <a:p>
            <a:pPr lvl="0"/>
            <a:r>
              <a:rPr lang="en-US" sz="3200">
                <a:solidFill>
                  <a:schemeClr val="bg1"/>
                </a:solidFill>
              </a:rPr>
              <a:t>Alcool poco e buono</a:t>
            </a:r>
          </a:p>
        </p:txBody>
      </p:sp>
      <p:sp>
        <p:nvSpPr>
          <p:cNvPr id="43"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testo 2">
            <a:extLst>
              <a:ext uri="{FF2B5EF4-FFF2-40B4-BE49-F238E27FC236}">
                <a16:creationId xmlns:a16="http://schemas.microsoft.com/office/drawing/2014/main" id="{B06A7D15-E592-6582-75F5-FF94E97591F9}"/>
              </a:ext>
            </a:extLst>
          </p:cNvPr>
          <p:cNvGraphicFramePr/>
          <p:nvPr>
            <p:extLst>
              <p:ext uri="{D42A27DB-BD31-4B8C-83A1-F6EECF244321}">
                <p14:modId xmlns:p14="http://schemas.microsoft.com/office/powerpoint/2010/main" val="250313812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C85BAE3-3B68-C656-BAAF-A20B919E1B68}"/>
              </a:ext>
            </a:extLst>
          </p:cNvPr>
          <p:cNvSpPr txBox="1">
            <a:spLocks noGrp="1"/>
          </p:cNvSpPr>
          <p:nvPr>
            <p:ph type="body" idx="4294967295"/>
          </p:nvPr>
        </p:nvSpPr>
        <p:spPr>
          <a:xfrm>
            <a:off x="2259805" y="631314"/>
            <a:ext cx="8229600" cy="6137275"/>
          </a:xfrm>
        </p:spPr>
        <p:txBody>
          <a:bodyPr>
            <a:normAutofit fontScale="92500"/>
          </a:bodyPr>
          <a:lstStyle/>
          <a:p>
            <a:pPr lvl="0">
              <a:buSzPct val="45000"/>
              <a:buFont typeface="StarSymbol"/>
              <a:buChar char="●"/>
            </a:pPr>
            <a:r>
              <a:rPr lang="it-IT" dirty="0"/>
              <a:t>        </a:t>
            </a:r>
            <a:r>
              <a:rPr lang="it-IT" sz="1996" dirty="0"/>
              <a:t>1 unità alcolica al giorno 		                    2 unità al giorno</a:t>
            </a:r>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r>
              <a:rPr lang="it-IT" sz="1996" dirty="0"/>
              <a:t>                       </a:t>
            </a:r>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endParaRPr lang="it-IT" sz="1996" dirty="0"/>
          </a:p>
          <a:p>
            <a:pPr lvl="0">
              <a:buSzPct val="45000"/>
              <a:buFont typeface="StarSymbol"/>
              <a:buChar char="●"/>
            </a:pPr>
            <a:r>
              <a:rPr lang="it-IT" sz="2000" dirty="0"/>
              <a:t>Unità alcolica (U.A.) corrisponde circa a 12 grammo di etanolo</a:t>
            </a:r>
          </a:p>
          <a:p>
            <a:pPr lvl="0">
              <a:buSzPct val="45000"/>
              <a:buFont typeface="StarSymbol"/>
              <a:buChar char="●"/>
            </a:pPr>
            <a:r>
              <a:rPr lang="it-IT" sz="2000" dirty="0"/>
              <a:t>una tale quantità è contenuta in:</a:t>
            </a:r>
          </a:p>
          <a:p>
            <a:pPr marL="0" lvl="1" indent="0" hangingPunct="0">
              <a:spcBef>
                <a:spcPts val="0"/>
              </a:spcBef>
              <a:spcAft>
                <a:spcPts val="1284"/>
              </a:spcAft>
              <a:buSzPct val="75000"/>
              <a:buFont typeface="StarSymbol"/>
              <a:buChar char="–"/>
            </a:pPr>
            <a:r>
              <a:rPr lang="it-IT" sz="2000" dirty="0">
                <a:latin typeface="Arial" pitchFamily="18"/>
                <a:ea typeface="Microsoft YaHei" pitchFamily="2"/>
                <a:cs typeface="Arial" pitchFamily="2"/>
              </a:rPr>
              <a:t>1 bicchiere vino</a:t>
            </a:r>
          </a:p>
          <a:p>
            <a:pPr marL="0" lvl="1" indent="0" hangingPunct="0">
              <a:spcBef>
                <a:spcPts val="0"/>
              </a:spcBef>
              <a:spcAft>
                <a:spcPts val="1284"/>
              </a:spcAft>
              <a:buSzPct val="75000"/>
              <a:buFont typeface="StarSymbol"/>
              <a:buChar char="–"/>
            </a:pPr>
            <a:r>
              <a:rPr lang="it-IT" sz="2000" dirty="0">
                <a:latin typeface="Arial" pitchFamily="18"/>
                <a:ea typeface="Microsoft YaHei" pitchFamily="2"/>
                <a:cs typeface="Arial" pitchFamily="2"/>
              </a:rPr>
              <a:t>1 lattina di birra</a:t>
            </a:r>
          </a:p>
          <a:p>
            <a:pPr marL="0" lvl="1" indent="0" hangingPunct="0">
              <a:spcBef>
                <a:spcPts val="0"/>
              </a:spcBef>
              <a:spcAft>
                <a:spcPts val="1284"/>
              </a:spcAft>
              <a:buSzPct val="75000"/>
              <a:buFont typeface="StarSymbol"/>
              <a:buChar char="–"/>
            </a:pPr>
            <a:r>
              <a:rPr lang="it-IT" sz="2000" dirty="0">
                <a:latin typeface="Arial" pitchFamily="18"/>
                <a:ea typeface="Microsoft YaHei" pitchFamily="2"/>
                <a:cs typeface="Arial" pitchFamily="2"/>
              </a:rPr>
              <a:t>1 dose da bar di superalcolico</a:t>
            </a:r>
          </a:p>
        </p:txBody>
      </p:sp>
      <p:pic>
        <p:nvPicPr>
          <p:cNvPr id="4" name="Immagine 3">
            <a:extLst>
              <a:ext uri="{FF2B5EF4-FFF2-40B4-BE49-F238E27FC236}">
                <a16:creationId xmlns:a16="http://schemas.microsoft.com/office/drawing/2014/main" id="{208A4C95-16A9-6B58-AA19-B66A62CFDA39}"/>
              </a:ext>
            </a:extLst>
          </p:cNvPr>
          <p:cNvPicPr>
            <a:picLocks noChangeAspect="1"/>
          </p:cNvPicPr>
          <p:nvPr/>
        </p:nvPicPr>
        <p:blipFill>
          <a:blip r:embed="rId3">
            <a:lum/>
            <a:alphaModFix/>
          </a:blip>
          <a:srcRect/>
          <a:stretch>
            <a:fillRect/>
          </a:stretch>
        </p:blipFill>
        <p:spPr>
          <a:xfrm>
            <a:off x="1915423" y="356208"/>
            <a:ext cx="688764" cy="809933"/>
          </a:xfrm>
          <a:prstGeom prst="rect">
            <a:avLst/>
          </a:prstGeom>
          <a:noFill/>
          <a:ln cap="flat">
            <a:noFill/>
          </a:ln>
        </p:spPr>
      </p:pic>
      <p:pic>
        <p:nvPicPr>
          <p:cNvPr id="5" name="Immagine 4">
            <a:extLst>
              <a:ext uri="{FF2B5EF4-FFF2-40B4-BE49-F238E27FC236}">
                <a16:creationId xmlns:a16="http://schemas.microsoft.com/office/drawing/2014/main" id="{44EC2508-492F-7B2D-CB30-7A8D478AECBA}"/>
              </a:ext>
            </a:extLst>
          </p:cNvPr>
          <p:cNvPicPr>
            <a:picLocks noChangeAspect="1"/>
          </p:cNvPicPr>
          <p:nvPr/>
        </p:nvPicPr>
        <p:blipFill>
          <a:blip r:embed="rId4">
            <a:lum/>
            <a:alphaModFix/>
          </a:blip>
          <a:srcRect/>
          <a:stretch>
            <a:fillRect/>
          </a:stretch>
        </p:blipFill>
        <p:spPr>
          <a:xfrm>
            <a:off x="2731727" y="1350479"/>
            <a:ext cx="6597029" cy="3011772"/>
          </a:xfrm>
          <a:prstGeom prst="rect">
            <a:avLst/>
          </a:prstGeom>
          <a:noFill/>
          <a:ln cap="flat">
            <a:noFill/>
          </a:ln>
        </p:spPr>
      </p:pic>
      <p:pic>
        <p:nvPicPr>
          <p:cNvPr id="6" name="Immagine 5">
            <a:extLst>
              <a:ext uri="{FF2B5EF4-FFF2-40B4-BE49-F238E27FC236}">
                <a16:creationId xmlns:a16="http://schemas.microsoft.com/office/drawing/2014/main" id="{7B1ADC09-4768-7383-6CD2-27B4D1BEAA14}"/>
              </a:ext>
            </a:extLst>
          </p:cNvPr>
          <p:cNvPicPr>
            <a:picLocks noChangeAspect="1"/>
          </p:cNvPicPr>
          <p:nvPr/>
        </p:nvPicPr>
        <p:blipFill>
          <a:blip r:embed="rId5">
            <a:lum/>
            <a:alphaModFix/>
          </a:blip>
          <a:srcRect/>
          <a:stretch>
            <a:fillRect/>
          </a:stretch>
        </p:blipFill>
        <p:spPr>
          <a:xfrm>
            <a:off x="6847466" y="381782"/>
            <a:ext cx="1170811" cy="88211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0CF9CE-7432-2BBF-4736-78B3C41BC818}"/>
              </a:ext>
            </a:extLst>
          </p:cNvPr>
          <p:cNvSpPr txBox="1">
            <a:spLocks noGrp="1"/>
          </p:cNvSpPr>
          <p:nvPr>
            <p:ph type="title" idx="4294967295"/>
          </p:nvPr>
        </p:nvSpPr>
        <p:spPr>
          <a:xfrm>
            <a:off x="1814513" y="320491"/>
            <a:ext cx="10377487" cy="874085"/>
          </a:xfrm>
        </p:spPr>
        <p:txBody>
          <a:bodyPr wrap="square">
            <a:spAutoFit/>
          </a:bodyPr>
          <a:lstStyle/>
          <a:p>
            <a:pPr lvl="0"/>
            <a:r>
              <a:rPr lang="it-IT" sz="2540" dirty="0"/>
              <a:t>ALIMENTI E PRINCIPI ALIMENTARI PROTETTIVI CONTRO IL CANCRO: I VEGETALI</a:t>
            </a:r>
          </a:p>
        </p:txBody>
      </p:sp>
      <p:sp>
        <p:nvSpPr>
          <p:cNvPr id="3" name="Segnaposto testo 2">
            <a:extLst>
              <a:ext uri="{FF2B5EF4-FFF2-40B4-BE49-F238E27FC236}">
                <a16:creationId xmlns:a16="http://schemas.microsoft.com/office/drawing/2014/main" id="{D8144B52-0166-7C3F-4D24-BB8B1B83693D}"/>
              </a:ext>
            </a:extLst>
          </p:cNvPr>
          <p:cNvSpPr txBox="1">
            <a:spLocks noGrp="1"/>
          </p:cNvSpPr>
          <p:nvPr>
            <p:ph type="body" idx="4294967295"/>
          </p:nvPr>
        </p:nvSpPr>
        <p:spPr>
          <a:xfrm>
            <a:off x="3216216" y="1390650"/>
            <a:ext cx="4664075" cy="1958975"/>
          </a:xfrm>
          <a:ln w="9528">
            <a:solidFill>
              <a:srgbClr val="FFCC00"/>
            </a:solidFill>
            <a:prstDash val="solid"/>
          </a:ln>
        </p:spPr>
        <p:txBody>
          <a:bodyPr>
            <a:normAutofit lnSpcReduction="10000"/>
          </a:bodyPr>
          <a:lstStyle/>
          <a:p>
            <a:pPr lvl="0">
              <a:buSzPct val="45000"/>
              <a:buFont typeface="StarSymbol"/>
              <a:buChar char="●"/>
            </a:pPr>
            <a:r>
              <a:rPr lang="it-IT" sz="1814" dirty="0"/>
              <a:t>EPIC Trial</a:t>
            </a:r>
          </a:p>
          <a:p>
            <a:pPr lvl="0">
              <a:buSzPct val="45000"/>
              <a:buFont typeface="StarSymbol"/>
              <a:buChar char="●"/>
            </a:pPr>
            <a:r>
              <a:rPr lang="it-IT" sz="1814" dirty="0"/>
              <a:t>200 g/die frutta e verdura =    3% rischio di cancro</a:t>
            </a:r>
          </a:p>
          <a:p>
            <a:pPr lvl="0">
              <a:buSzPct val="45000"/>
              <a:buFont typeface="StarSymbol"/>
              <a:buChar char="●"/>
            </a:pPr>
            <a:r>
              <a:rPr lang="it-IT" sz="1814" dirty="0"/>
              <a:t>5 porzioni al giorno (600g) =   del 9% rischio di cancro e del 26% rischio di stroke  </a:t>
            </a:r>
          </a:p>
        </p:txBody>
      </p:sp>
      <p:sp>
        <p:nvSpPr>
          <p:cNvPr id="4" name="Segnaposto testo 3">
            <a:extLst>
              <a:ext uri="{FF2B5EF4-FFF2-40B4-BE49-F238E27FC236}">
                <a16:creationId xmlns:a16="http://schemas.microsoft.com/office/drawing/2014/main" id="{422C7110-03B5-E655-62F5-8611FD066BAB}"/>
              </a:ext>
            </a:extLst>
          </p:cNvPr>
          <p:cNvSpPr txBox="1">
            <a:spLocks noGrp="1"/>
          </p:cNvSpPr>
          <p:nvPr>
            <p:ph type="body" idx="4294967295"/>
          </p:nvPr>
        </p:nvSpPr>
        <p:spPr>
          <a:xfrm>
            <a:off x="5006975" y="3397250"/>
            <a:ext cx="7185025" cy="341313"/>
          </a:xfrm>
          <a:solidFill>
            <a:srgbClr val="FFFF99"/>
          </a:solidFill>
        </p:spPr>
        <p:txBody>
          <a:bodyPr>
            <a:normAutofit fontScale="92500" lnSpcReduction="10000"/>
          </a:bodyPr>
          <a:lstStyle/>
          <a:p>
            <a:pPr lvl="0"/>
            <a:r>
              <a:rPr lang="it-IT" sz="1996" b="1" dirty="0"/>
              <a:t>5 PORZIONI DI FRUTTA E VERDURA AL GIORNO (600 G)</a:t>
            </a:r>
          </a:p>
        </p:txBody>
      </p:sp>
      <p:sp>
        <p:nvSpPr>
          <p:cNvPr id="5" name="Connettore diritto 4">
            <a:extLst>
              <a:ext uri="{FF2B5EF4-FFF2-40B4-BE49-F238E27FC236}">
                <a16:creationId xmlns:a16="http://schemas.microsoft.com/office/drawing/2014/main" id="{8F610AB9-4BBB-5C87-DA9A-F4EA3A2CA2F7}"/>
              </a:ext>
            </a:extLst>
          </p:cNvPr>
          <p:cNvSpPr/>
          <p:nvPr/>
        </p:nvSpPr>
        <p:spPr>
          <a:xfrm>
            <a:off x="6816249" y="1661499"/>
            <a:ext cx="0" cy="45721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81650" tIns="40820" rIns="81650" bIns="40820"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
        <p:nvSpPr>
          <p:cNvPr id="6" name="Connettore diritto 5">
            <a:extLst>
              <a:ext uri="{FF2B5EF4-FFF2-40B4-BE49-F238E27FC236}">
                <a16:creationId xmlns:a16="http://schemas.microsoft.com/office/drawing/2014/main" id="{26CC75C7-A0AB-572B-26C0-2FCC031CCD17}"/>
              </a:ext>
            </a:extLst>
          </p:cNvPr>
          <p:cNvSpPr/>
          <p:nvPr/>
        </p:nvSpPr>
        <p:spPr>
          <a:xfrm>
            <a:off x="6817360" y="2220785"/>
            <a:ext cx="0" cy="45721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81650" tIns="40820" rIns="81650" bIns="40820"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pic>
        <p:nvPicPr>
          <p:cNvPr id="7" name="Immagine 6">
            <a:extLst>
              <a:ext uri="{FF2B5EF4-FFF2-40B4-BE49-F238E27FC236}">
                <a16:creationId xmlns:a16="http://schemas.microsoft.com/office/drawing/2014/main" id="{3640D6DE-4C9C-1E6C-9BBC-D5FEBE22B3B4}"/>
              </a:ext>
            </a:extLst>
          </p:cNvPr>
          <p:cNvPicPr>
            <a:picLocks noChangeAspect="1"/>
          </p:cNvPicPr>
          <p:nvPr/>
        </p:nvPicPr>
        <p:blipFill>
          <a:blip r:embed="rId3">
            <a:lum/>
            <a:alphaModFix/>
          </a:blip>
          <a:srcRect/>
          <a:stretch>
            <a:fillRect/>
          </a:stretch>
        </p:blipFill>
        <p:spPr>
          <a:xfrm>
            <a:off x="8599487" y="1389782"/>
            <a:ext cx="2108110" cy="1788386"/>
          </a:xfrm>
          <a:prstGeom prst="rect">
            <a:avLst/>
          </a:prstGeom>
          <a:noFill/>
          <a:ln cap="flat">
            <a:noFill/>
          </a:ln>
        </p:spPr>
      </p:pic>
      <p:pic>
        <p:nvPicPr>
          <p:cNvPr id="8" name="Immagine 7">
            <a:extLst>
              <a:ext uri="{FF2B5EF4-FFF2-40B4-BE49-F238E27FC236}">
                <a16:creationId xmlns:a16="http://schemas.microsoft.com/office/drawing/2014/main" id="{A3F32FFB-56A3-37D3-A5D7-FAA3FE3F1546}"/>
              </a:ext>
            </a:extLst>
          </p:cNvPr>
          <p:cNvPicPr>
            <a:picLocks noChangeAspect="1"/>
          </p:cNvPicPr>
          <p:nvPr/>
        </p:nvPicPr>
        <p:blipFill>
          <a:blip r:embed="rId4">
            <a:lum/>
            <a:alphaModFix/>
          </a:blip>
          <a:srcRect/>
          <a:stretch>
            <a:fillRect/>
          </a:stretch>
        </p:blipFill>
        <p:spPr>
          <a:xfrm>
            <a:off x="1969640" y="4180294"/>
            <a:ext cx="2493152" cy="2024825"/>
          </a:xfrm>
          <a:prstGeom prst="rect">
            <a:avLst/>
          </a:prstGeom>
          <a:noFill/>
          <a:ln cap="flat">
            <a:noFill/>
          </a:ln>
        </p:spPr>
      </p:pic>
      <p:pic>
        <p:nvPicPr>
          <p:cNvPr id="9" name="Immagine 8">
            <a:extLst>
              <a:ext uri="{FF2B5EF4-FFF2-40B4-BE49-F238E27FC236}">
                <a16:creationId xmlns:a16="http://schemas.microsoft.com/office/drawing/2014/main" id="{1EF2652D-1CFF-170E-6E29-40B9CB59F9C1}"/>
              </a:ext>
            </a:extLst>
          </p:cNvPr>
          <p:cNvPicPr>
            <a:picLocks noChangeAspect="1"/>
          </p:cNvPicPr>
          <p:nvPr/>
        </p:nvPicPr>
        <p:blipFill>
          <a:blip r:embed="rId5">
            <a:lum/>
            <a:alphaModFix/>
          </a:blip>
          <a:srcRect/>
          <a:stretch>
            <a:fillRect/>
          </a:stretch>
        </p:blipFill>
        <p:spPr>
          <a:xfrm>
            <a:off x="5769130" y="3930134"/>
            <a:ext cx="4049660" cy="2666896"/>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BB724F1-DC90-45FC-9E90-E1A33393D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28DE88-9989-4D6E-84A4-51A8EBD4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rgbClr val="4F73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2" name="Picture 1">
            <a:extLst>
              <a:ext uri="{FF2B5EF4-FFF2-40B4-BE49-F238E27FC236}">
                <a16:creationId xmlns:a16="http://schemas.microsoft.com/office/drawing/2014/main" id="{53DC264E-306E-EEF9-7925-8AB7FD413169}"/>
              </a:ext>
            </a:extLst>
          </p:cNvPr>
          <p:cNvPicPr>
            <a:picLocks noChangeAspect="1"/>
          </p:cNvPicPr>
          <p:nvPr/>
        </p:nvPicPr>
        <p:blipFill rotWithShape="1">
          <a:blip r:embed="rId3"/>
          <a:srcRect r="-1" b="7917"/>
          <a:stretch/>
        </p:blipFill>
        <p:spPr>
          <a:xfrm>
            <a:off x="2267478" y="10"/>
            <a:ext cx="9924522" cy="68540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5CC82A-05E7-3237-3FE1-D117F2E228E1}"/>
              </a:ext>
            </a:extLst>
          </p:cNvPr>
          <p:cNvPicPr>
            <a:picLocks noChangeAspect="1"/>
          </p:cNvPicPr>
          <p:nvPr/>
        </p:nvPicPr>
        <p:blipFill>
          <a:blip r:embed="rId3"/>
          <a:stretch>
            <a:fillRect/>
          </a:stretch>
        </p:blipFill>
        <p:spPr>
          <a:xfrm>
            <a:off x="2603169" y="643467"/>
            <a:ext cx="6985662" cy="55710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906FC7-1E75-F84A-ADE9-6E6F7050ADC9}"/>
              </a:ext>
            </a:extLst>
          </p:cNvPr>
          <p:cNvPicPr>
            <a:picLocks noChangeAspect="1"/>
          </p:cNvPicPr>
          <p:nvPr/>
        </p:nvPicPr>
        <p:blipFill>
          <a:blip r:embed="rId3"/>
          <a:stretch>
            <a:fillRect/>
          </a:stretch>
        </p:blipFill>
        <p:spPr>
          <a:xfrm>
            <a:off x="2144889" y="643467"/>
            <a:ext cx="7902221" cy="55710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7681EF85-99D8-0722-2EB7-69D74CFDF7B5}"/>
              </a:ext>
            </a:extLst>
          </p:cNvPr>
          <p:cNvSpPr txBox="1">
            <a:spLocks noChangeArrowheads="1"/>
          </p:cNvSpPr>
          <p:nvPr/>
        </p:nvSpPr>
        <p:spPr bwMode="auto">
          <a:xfrm>
            <a:off x="1850435" y="653830"/>
            <a:ext cx="4572480" cy="2285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7" rIns="0" bIns="0"/>
          <a:lstStyle>
            <a:lvl1pPr marL="342900" indent="-2746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gn="just">
              <a:lnSpc>
                <a:spcPct val="95000"/>
              </a:lnSpc>
              <a:spcAft>
                <a:spcPts val="1293"/>
              </a:spcAft>
              <a:buClrTx/>
            </a:pPr>
            <a:r>
              <a:rPr lang="it-IT" altLang="it-IT" sz="2177" dirty="0">
                <a:solidFill>
                  <a:srgbClr val="E6E6E6"/>
                </a:solidFill>
                <a:latin typeface="Times New Roman" panose="02020603050405020304" pitchFamily="18" charset="0"/>
              </a:rPr>
              <a:t>“</a:t>
            </a:r>
            <a:r>
              <a:rPr lang="it-IT" altLang="it-IT" sz="2540" dirty="0">
                <a:solidFill>
                  <a:schemeClr val="bg2">
                    <a:lumMod val="50000"/>
                  </a:schemeClr>
                </a:solidFill>
                <a:latin typeface="Segoe Script" panose="030B0504020000000003" pitchFamily="66" charset="0"/>
              </a:rPr>
              <a:t>Se fossimo in grado di somministrare la giusta dose di nutrimento e attività fisica, avremmo trovato la strada della salute” - </a:t>
            </a:r>
            <a:r>
              <a:rPr lang="it-IT" altLang="it-IT" sz="2177" dirty="0">
                <a:solidFill>
                  <a:schemeClr val="bg2">
                    <a:lumMod val="50000"/>
                  </a:schemeClr>
                </a:solidFill>
                <a:latin typeface="Times New Roman" panose="02020603050405020304" pitchFamily="18" charset="0"/>
              </a:rPr>
              <a:t>Ippocrate</a:t>
            </a:r>
          </a:p>
        </p:txBody>
      </p:sp>
      <p:sp>
        <p:nvSpPr>
          <p:cNvPr id="12291" name="Text Box 2">
            <a:extLst>
              <a:ext uri="{FF2B5EF4-FFF2-40B4-BE49-F238E27FC236}">
                <a16:creationId xmlns:a16="http://schemas.microsoft.com/office/drawing/2014/main" id="{89F3EE6F-92FD-32BF-C3D8-5EF545ED54B4}"/>
              </a:ext>
            </a:extLst>
          </p:cNvPr>
          <p:cNvSpPr txBox="1">
            <a:spLocks noChangeArrowheads="1"/>
          </p:cNvSpPr>
          <p:nvPr/>
        </p:nvSpPr>
        <p:spPr bwMode="auto">
          <a:xfrm>
            <a:off x="4952521" y="4071309"/>
            <a:ext cx="3881207" cy="2134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7" rIns="0" bIns="0"/>
          <a:lstStyle>
            <a:lvl1pPr marL="342900" indent="-2746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spcAft>
                <a:spcPts val="1293"/>
              </a:spcAft>
              <a:buClrTx/>
            </a:pPr>
            <a:r>
              <a:rPr lang="it-IT" altLang="it-IT" sz="2177" dirty="0">
                <a:solidFill>
                  <a:srgbClr val="E6E6E6"/>
                </a:solidFill>
                <a:latin typeface="Times New Roman" panose="02020603050405020304" pitchFamily="18" charset="0"/>
              </a:rPr>
              <a:t>“</a:t>
            </a:r>
            <a:r>
              <a:rPr lang="it-IT" altLang="it-IT" sz="2177" dirty="0">
                <a:solidFill>
                  <a:schemeClr val="bg2">
                    <a:lumMod val="50000"/>
                  </a:schemeClr>
                </a:solidFill>
                <a:latin typeface="Segoe Script" panose="030B0504020000000003" pitchFamily="66" charset="0"/>
              </a:rPr>
              <a:t>siamo ciò che mangiamo”</a:t>
            </a:r>
          </a:p>
          <a:p>
            <a:pPr>
              <a:lnSpc>
                <a:spcPct val="95000"/>
              </a:lnSpc>
              <a:spcAft>
                <a:spcPts val="1293"/>
              </a:spcAft>
              <a:buClrTx/>
            </a:pPr>
            <a:r>
              <a:rPr lang="it-IT" altLang="it-IT" sz="2177" dirty="0">
                <a:solidFill>
                  <a:schemeClr val="bg2">
                    <a:lumMod val="50000"/>
                  </a:schemeClr>
                </a:solidFill>
                <a:latin typeface="Times New Roman" panose="02020603050405020304" pitchFamily="18" charset="0"/>
              </a:rPr>
              <a:t> Ludwig Feuerbach</a:t>
            </a:r>
          </a:p>
        </p:txBody>
      </p:sp>
      <p:pic>
        <p:nvPicPr>
          <p:cNvPr id="12292" name="Picture 3">
            <a:extLst>
              <a:ext uri="{FF2B5EF4-FFF2-40B4-BE49-F238E27FC236}">
                <a16:creationId xmlns:a16="http://schemas.microsoft.com/office/drawing/2014/main" id="{FD2DD6ED-6F4D-520C-69AD-B82DBC13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389" y="326916"/>
            <a:ext cx="1993169" cy="31582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a:extLst>
              <a:ext uri="{FF2B5EF4-FFF2-40B4-BE49-F238E27FC236}">
                <a16:creationId xmlns:a16="http://schemas.microsoft.com/office/drawing/2014/main" id="{77290E55-6EEB-CB06-60CE-971A30B3E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739" y="3538453"/>
            <a:ext cx="1960045" cy="23402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5550C0B-C0A2-A8D7-8702-4CE665BB014A}"/>
              </a:ext>
            </a:extLst>
          </p:cNvPr>
          <p:cNvSpPr txBox="1">
            <a:spLocks noGrp="1"/>
          </p:cNvSpPr>
          <p:nvPr>
            <p:ph type="body" idx="4294967295"/>
          </p:nvPr>
        </p:nvSpPr>
        <p:spPr>
          <a:xfrm>
            <a:off x="1693263" y="506472"/>
            <a:ext cx="5159375" cy="6286500"/>
          </a:xfrm>
        </p:spPr>
        <p:txBody>
          <a:bodyPr>
            <a:normAutofit fontScale="92500"/>
          </a:bodyPr>
          <a:lstStyle/>
          <a:p>
            <a:pPr lvl="0"/>
            <a:r>
              <a:rPr lang="it-IT" sz="1633" b="1" dirty="0"/>
              <a:t>FLAVONOIDI: </a:t>
            </a:r>
            <a:r>
              <a:rPr lang="it-IT" sz="1633" dirty="0"/>
              <a:t>le principali classi di flavonoidi sono</a:t>
            </a:r>
          </a:p>
          <a:p>
            <a:pPr lvl="0">
              <a:buSzPct val="45000"/>
              <a:buFont typeface="StarSymbol"/>
              <a:buChar char="●"/>
            </a:pPr>
            <a:r>
              <a:rPr lang="it-IT" sz="1633" dirty="0" err="1"/>
              <a:t>Flavanoli</a:t>
            </a:r>
            <a:r>
              <a:rPr lang="it-IT" sz="1633" dirty="0"/>
              <a:t>: catechine (the, caffè, cacao)</a:t>
            </a:r>
          </a:p>
          <a:p>
            <a:pPr lvl="0">
              <a:buSzPct val="45000"/>
              <a:buFont typeface="StarSymbol"/>
              <a:buChar char="●"/>
            </a:pPr>
            <a:r>
              <a:rPr lang="it-IT" sz="1633" dirty="0"/>
              <a:t>Flavonoli: quercetina (cipolla, uva rossa, propoli) miricetina (prezzemolo, capperi)</a:t>
            </a:r>
          </a:p>
          <a:p>
            <a:pPr lvl="0">
              <a:buSzPct val="45000"/>
              <a:buFont typeface="StarSymbol"/>
              <a:buChar char="●"/>
            </a:pPr>
            <a:r>
              <a:rPr lang="it-IT" sz="1633" dirty="0" err="1"/>
              <a:t>Flavanoni</a:t>
            </a:r>
            <a:r>
              <a:rPr lang="it-IT" sz="1633" dirty="0"/>
              <a:t>: </a:t>
            </a:r>
            <a:r>
              <a:rPr lang="it-IT" sz="1633" dirty="0" err="1"/>
              <a:t>naringenina</a:t>
            </a:r>
            <a:r>
              <a:rPr lang="it-IT" sz="1633" dirty="0"/>
              <a:t> (pompelmo) </a:t>
            </a:r>
            <a:r>
              <a:rPr lang="it-IT" sz="1633" dirty="0" err="1"/>
              <a:t>taxifolina</a:t>
            </a:r>
            <a:r>
              <a:rPr lang="it-IT" sz="1633" dirty="0"/>
              <a:t> (conifere, cedro)</a:t>
            </a:r>
          </a:p>
          <a:p>
            <a:pPr lvl="0">
              <a:buSzPct val="45000"/>
              <a:buFont typeface="StarSymbol"/>
              <a:buChar char="●"/>
            </a:pPr>
            <a:r>
              <a:rPr lang="it-IT" sz="1633" dirty="0"/>
              <a:t>Flavoni: </a:t>
            </a:r>
            <a:r>
              <a:rPr lang="it-IT" sz="1633" dirty="0" err="1"/>
              <a:t>apigenina</a:t>
            </a:r>
            <a:r>
              <a:rPr lang="it-IT" sz="1633" dirty="0"/>
              <a:t> (sedano prezzemolo) </a:t>
            </a:r>
            <a:r>
              <a:rPr lang="it-IT" sz="1633" dirty="0" err="1"/>
              <a:t>hesperidina</a:t>
            </a:r>
            <a:r>
              <a:rPr lang="it-IT" sz="1633" dirty="0"/>
              <a:t> (buccia e polpa degli agrumi)</a:t>
            </a:r>
          </a:p>
          <a:p>
            <a:pPr lvl="0">
              <a:buSzPct val="45000"/>
              <a:buFont typeface="StarSymbol"/>
              <a:buChar char="●"/>
            </a:pPr>
            <a:r>
              <a:rPr lang="it-IT" sz="1633" dirty="0" err="1"/>
              <a:t>Antocianidine</a:t>
            </a:r>
            <a:r>
              <a:rPr lang="it-IT" sz="1633" dirty="0"/>
              <a:t>: cianidina, </a:t>
            </a:r>
            <a:r>
              <a:rPr lang="it-IT" sz="1633" dirty="0" err="1"/>
              <a:t>malvidina</a:t>
            </a:r>
            <a:r>
              <a:rPr lang="it-IT" sz="1633" dirty="0"/>
              <a:t> (cannella, cacao, frutti rossi, bacche)</a:t>
            </a:r>
          </a:p>
          <a:p>
            <a:pPr lvl="0">
              <a:buSzPct val="45000"/>
              <a:buFont typeface="StarSymbol"/>
              <a:buChar char="●"/>
            </a:pPr>
            <a:r>
              <a:rPr lang="it-IT" sz="1633" dirty="0" err="1"/>
              <a:t>Proantocianidine</a:t>
            </a:r>
            <a:r>
              <a:rPr lang="it-IT" sz="1633" dirty="0"/>
              <a:t>: tannini: </a:t>
            </a:r>
            <a:r>
              <a:rPr lang="it-IT" sz="1633" dirty="0" err="1"/>
              <a:t>gallotanniniesteri</a:t>
            </a:r>
            <a:r>
              <a:rPr lang="it-IT" sz="1633" dirty="0"/>
              <a:t> dell'acido gallico (cortecce, uva) ed </a:t>
            </a:r>
            <a:r>
              <a:rPr lang="it-IT" sz="1633" dirty="0" err="1"/>
              <a:t>ellagitannini</a:t>
            </a:r>
            <a:r>
              <a:rPr lang="it-IT" sz="1633" dirty="0"/>
              <a:t> (frutti di bosco, bacche) isoflavoni: genisteina (soja, legumi, tuberi, vegetali)</a:t>
            </a:r>
          </a:p>
          <a:p>
            <a:pPr lvl="0">
              <a:buSzPct val="45000"/>
              <a:buFont typeface="StarSymbol"/>
              <a:buChar char="●"/>
            </a:pPr>
            <a:r>
              <a:rPr lang="it-IT" sz="1633" dirty="0"/>
              <a:t>NON FLAVONOIDI:</a:t>
            </a:r>
          </a:p>
          <a:p>
            <a:pPr lvl="0">
              <a:buSzPct val="45000"/>
              <a:buFont typeface="StarSymbol"/>
              <a:buChar char="●"/>
            </a:pPr>
            <a:r>
              <a:rPr lang="it-IT" sz="1633" dirty="0"/>
              <a:t>Acidi fenolici (acido caffeico e acido </a:t>
            </a:r>
            <a:r>
              <a:rPr lang="it-IT" sz="1633" dirty="0" err="1"/>
              <a:t>ferulico</a:t>
            </a:r>
            <a:r>
              <a:rPr lang="it-IT" sz="1633" dirty="0"/>
              <a:t>) nel caffè e nel vino</a:t>
            </a:r>
          </a:p>
          <a:p>
            <a:pPr lvl="0">
              <a:buSzPct val="45000"/>
              <a:buFont typeface="StarSymbol"/>
              <a:buChar char="●"/>
            </a:pPr>
            <a:r>
              <a:rPr lang="it-IT" sz="1633" dirty="0" err="1"/>
              <a:t>Stilbeni</a:t>
            </a:r>
            <a:r>
              <a:rPr lang="it-IT" sz="1633" dirty="0"/>
              <a:t> resveratrolo : frutta specie rossa, vino rosso, olio di oliva)</a:t>
            </a:r>
          </a:p>
          <a:p>
            <a:pPr lvl="0">
              <a:buSzPct val="45000"/>
              <a:buFont typeface="StarSymbol"/>
              <a:buChar char="●"/>
            </a:pPr>
            <a:r>
              <a:rPr lang="it-IT" sz="1633" dirty="0"/>
              <a:t>Lignani: si trova nei cereali</a:t>
            </a:r>
          </a:p>
        </p:txBody>
      </p:sp>
      <p:pic>
        <p:nvPicPr>
          <p:cNvPr id="3" name="Immagine 2">
            <a:extLst>
              <a:ext uri="{FF2B5EF4-FFF2-40B4-BE49-F238E27FC236}">
                <a16:creationId xmlns:a16="http://schemas.microsoft.com/office/drawing/2014/main" id="{680C3BE1-1666-CBCA-1546-54BDFC391985}"/>
              </a:ext>
            </a:extLst>
          </p:cNvPr>
          <p:cNvPicPr>
            <a:picLocks noChangeAspect="1"/>
          </p:cNvPicPr>
          <p:nvPr/>
        </p:nvPicPr>
        <p:blipFill>
          <a:blip r:embed="rId3">
            <a:lum/>
            <a:alphaModFix/>
          </a:blip>
          <a:srcRect/>
          <a:stretch>
            <a:fillRect/>
          </a:stretch>
        </p:blipFill>
        <p:spPr>
          <a:xfrm>
            <a:off x="7140787" y="849121"/>
            <a:ext cx="3357950" cy="5851102"/>
          </a:xfrm>
          <a:prstGeom prst="rect">
            <a:avLst/>
          </a:prstGeom>
          <a:noFill/>
          <a:ln cap="flat">
            <a:noFill/>
          </a:ln>
        </p:spPr>
      </p:pic>
      <p:sp>
        <p:nvSpPr>
          <p:cNvPr id="4" name="Rettangolo 3">
            <a:extLst>
              <a:ext uri="{FF2B5EF4-FFF2-40B4-BE49-F238E27FC236}">
                <a16:creationId xmlns:a16="http://schemas.microsoft.com/office/drawing/2014/main" id="{6F37107B-13F7-BF6C-0F30-1B3C0599E60F}"/>
              </a:ext>
            </a:extLst>
          </p:cNvPr>
          <p:cNvSpPr/>
          <p:nvPr/>
        </p:nvSpPr>
        <p:spPr>
          <a:xfrm>
            <a:off x="7075470" y="6335754"/>
            <a:ext cx="3396490" cy="457218"/>
          </a:xfrm>
          <a:prstGeom prst="rect">
            <a:avLst/>
          </a:prstGeom>
          <a:solidFill>
            <a:srgbClr val="FFFFFF"/>
          </a:solidFill>
          <a:ln w="0" cap="flat">
            <a:solidFill>
              <a:srgbClr val="FFFFFF"/>
            </a:solidFill>
            <a:prstDash val="solid"/>
            <a:miter/>
          </a:ln>
        </p:spPr>
        <p:txBody>
          <a:bodyPr vert="horz" wrap="none" lIns="81650" tIns="40820" rIns="81650" bIns="40820"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7A556D-042A-BE18-FCC7-1DBF9A2B781D}"/>
              </a:ext>
            </a:extLst>
          </p:cNvPr>
          <p:cNvSpPr txBox="1">
            <a:spLocks noGrp="1"/>
          </p:cNvSpPr>
          <p:nvPr>
            <p:ph type="title" idx="4294967295"/>
          </p:nvPr>
        </p:nvSpPr>
        <p:spPr>
          <a:xfrm>
            <a:off x="3373062" y="624110"/>
            <a:ext cx="8131550" cy="1280890"/>
          </a:xfrm>
        </p:spPr>
        <p:txBody>
          <a:bodyPr vert="horz" lIns="91440" tIns="45720" rIns="91440" bIns="45720" rtlCol="0" anchor="t">
            <a:normAutofit/>
          </a:bodyPr>
          <a:lstStyle/>
          <a:p>
            <a:pPr lvl="0"/>
            <a:r>
              <a:rPr lang="en-US"/>
              <a:t>Ferro e i i suoi composti:</a:t>
            </a:r>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it-IT"/>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it-IT"/>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it-IT"/>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it-IT"/>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it-IT"/>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it-IT"/>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it-IT"/>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it-IT"/>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it-IT"/>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it-IT"/>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it-IT"/>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it-IT"/>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Segnaposto testo 2">
            <a:extLst>
              <a:ext uri="{FF2B5EF4-FFF2-40B4-BE49-F238E27FC236}">
                <a16:creationId xmlns:a16="http://schemas.microsoft.com/office/drawing/2014/main" id="{B54E06BE-B00C-73A0-47E7-1A3BF4C8D1BC}"/>
              </a:ext>
            </a:extLst>
          </p:cNvPr>
          <p:cNvSpPr txBox="1">
            <a:spLocks noGrp="1"/>
          </p:cNvSpPr>
          <p:nvPr>
            <p:ph type="body" idx="4294967295"/>
          </p:nvPr>
        </p:nvSpPr>
        <p:spPr>
          <a:xfrm>
            <a:off x="3070959" y="1614488"/>
            <a:ext cx="9093817" cy="4889308"/>
          </a:xfrm>
        </p:spPr>
        <p:txBody>
          <a:bodyPr vert="horz" lIns="91440" tIns="45720" rIns="91440" bIns="45720" rtlCol="0">
            <a:normAutofit/>
          </a:bodyPr>
          <a:lstStyle/>
          <a:p>
            <a:pPr lvl="0">
              <a:lnSpc>
                <a:spcPct val="90000"/>
              </a:lnSpc>
              <a:buSzPct val="45000"/>
            </a:pPr>
            <a:r>
              <a:rPr lang="en-US" dirty="0"/>
              <a:t>La </a:t>
            </a:r>
            <a:r>
              <a:rPr lang="en-US" dirty="0" err="1"/>
              <a:t>mioglobina</a:t>
            </a:r>
            <a:r>
              <a:rPr lang="en-US" dirty="0"/>
              <a:t> </a:t>
            </a:r>
            <a:r>
              <a:rPr lang="en-US" dirty="0" err="1"/>
              <a:t>della</a:t>
            </a:r>
            <a:r>
              <a:rPr lang="en-US" dirty="0"/>
              <a:t> carne </a:t>
            </a:r>
            <a:r>
              <a:rPr lang="en-US" dirty="0" err="1"/>
              <a:t>rossa</a:t>
            </a:r>
            <a:r>
              <a:rPr lang="en-US" dirty="0"/>
              <a:t> </a:t>
            </a:r>
            <a:r>
              <a:rPr lang="en-US" dirty="0" err="1"/>
              <a:t>può</a:t>
            </a:r>
            <a:r>
              <a:rPr lang="en-US" dirty="0"/>
              <a:t> </a:t>
            </a:r>
            <a:r>
              <a:rPr lang="en-US" dirty="0" err="1"/>
              <a:t>fungere</a:t>
            </a:r>
            <a:r>
              <a:rPr lang="en-US" dirty="0"/>
              <a:t> da </a:t>
            </a:r>
            <a:r>
              <a:rPr lang="en-US" dirty="0" err="1"/>
              <a:t>catalizzatoreper</a:t>
            </a:r>
            <a:r>
              <a:rPr lang="en-US" dirty="0"/>
              <a:t> la </a:t>
            </a:r>
            <a:r>
              <a:rPr lang="en-US" dirty="0" err="1"/>
              <a:t>formazione</a:t>
            </a:r>
            <a:r>
              <a:rPr lang="en-US" dirty="0"/>
              <a:t> di </a:t>
            </a:r>
            <a:r>
              <a:rPr lang="en-US" dirty="0" err="1"/>
              <a:t>sostanzead</a:t>
            </a:r>
            <a:r>
              <a:rPr lang="en-US" dirty="0"/>
              <a:t> azione </a:t>
            </a:r>
            <a:r>
              <a:rPr lang="en-US" dirty="0" err="1"/>
              <a:t>cancerogena</a:t>
            </a:r>
            <a:endParaRPr lang="en-US" dirty="0"/>
          </a:p>
          <a:p>
            <a:pPr lvl="0">
              <a:lnSpc>
                <a:spcPct val="90000"/>
              </a:lnSpc>
              <a:buSzPct val="45000"/>
            </a:pPr>
            <a:r>
              <a:rPr lang="en-US" dirty="0" err="1"/>
              <a:t>Possibile</a:t>
            </a:r>
            <a:r>
              <a:rPr lang="en-US" dirty="0"/>
              <a:t> </a:t>
            </a:r>
            <a:r>
              <a:rPr lang="en-US" dirty="0" err="1"/>
              <a:t>carcinogenesi</a:t>
            </a:r>
            <a:r>
              <a:rPr lang="en-US" dirty="0"/>
              <a:t> con due </a:t>
            </a:r>
            <a:r>
              <a:rPr lang="en-US" dirty="0" err="1"/>
              <a:t>meccanismi</a:t>
            </a:r>
            <a:r>
              <a:rPr lang="en-US" dirty="0"/>
              <a:t>:</a:t>
            </a:r>
          </a:p>
          <a:p>
            <a:pPr lvl="0">
              <a:lnSpc>
                <a:spcPct val="90000"/>
              </a:lnSpc>
              <a:buSzPct val="45000"/>
            </a:pPr>
            <a:r>
              <a:rPr lang="en-US" dirty="0"/>
              <a:t>Il </a:t>
            </a:r>
            <a:r>
              <a:rPr lang="en-US" dirty="0" err="1"/>
              <a:t>gruppo</a:t>
            </a:r>
            <a:r>
              <a:rPr lang="en-US" dirty="0"/>
              <a:t> </a:t>
            </a:r>
            <a:r>
              <a:rPr lang="en-US" dirty="0" err="1"/>
              <a:t>eme</a:t>
            </a:r>
            <a:r>
              <a:rPr lang="en-US" dirty="0"/>
              <a:t> </a:t>
            </a:r>
            <a:r>
              <a:rPr lang="en-US" dirty="0" err="1"/>
              <a:t>può</a:t>
            </a:r>
            <a:r>
              <a:rPr lang="en-US" dirty="0"/>
              <a:t> dare </a:t>
            </a:r>
            <a:r>
              <a:rPr lang="en-US" dirty="0" err="1"/>
              <a:t>origine</a:t>
            </a:r>
            <a:r>
              <a:rPr lang="en-US" dirty="0"/>
              <a:t> a </a:t>
            </a:r>
            <a:r>
              <a:rPr lang="en-US" dirty="0" err="1"/>
              <a:t>composti</a:t>
            </a:r>
            <a:r>
              <a:rPr lang="en-US" dirty="0"/>
              <a:t> ferro-</a:t>
            </a:r>
            <a:r>
              <a:rPr lang="en-US" dirty="0" err="1"/>
              <a:t>azoto</a:t>
            </a:r>
            <a:endParaRPr lang="en-US" dirty="0"/>
          </a:p>
          <a:p>
            <a:pPr lvl="0">
              <a:lnSpc>
                <a:spcPct val="90000"/>
              </a:lnSpc>
              <a:buSzPct val="45000"/>
            </a:pPr>
            <a:r>
              <a:rPr lang="en-US" dirty="0"/>
              <a:t>Il ferro libero in </a:t>
            </a:r>
            <a:r>
              <a:rPr lang="en-US" dirty="0" err="1"/>
              <a:t>eccessopuò</a:t>
            </a:r>
            <a:r>
              <a:rPr lang="en-US" dirty="0"/>
              <a:t> </a:t>
            </a:r>
            <a:r>
              <a:rPr lang="en-US" dirty="0" err="1"/>
              <a:t>danneggiare</a:t>
            </a:r>
            <a:r>
              <a:rPr lang="en-US" dirty="0"/>
              <a:t> </a:t>
            </a:r>
            <a:r>
              <a:rPr lang="en-US" dirty="0" err="1"/>
              <a:t>direttamente</a:t>
            </a:r>
            <a:r>
              <a:rPr lang="en-US" dirty="0"/>
              <a:t> il </a:t>
            </a:r>
            <a:r>
              <a:rPr lang="en-US" dirty="0" err="1"/>
              <a:t>DNAper</a:t>
            </a:r>
            <a:r>
              <a:rPr lang="en-US" dirty="0"/>
              <a:t> </a:t>
            </a:r>
            <a:r>
              <a:rPr lang="en-US" dirty="0" err="1"/>
              <a:t>danno</a:t>
            </a:r>
            <a:r>
              <a:rPr lang="en-US" dirty="0"/>
              <a:t> </a:t>
            </a:r>
            <a:r>
              <a:rPr lang="en-US" dirty="0" err="1"/>
              <a:t>ossidativo</a:t>
            </a:r>
            <a:r>
              <a:rPr lang="en-US" dirty="0"/>
              <a:t> da </a:t>
            </a:r>
            <a:r>
              <a:rPr lang="en-US" dirty="0" err="1"/>
              <a:t>radicai</a:t>
            </a:r>
            <a:r>
              <a:rPr lang="en-US" dirty="0"/>
              <a:t> </a:t>
            </a:r>
            <a:r>
              <a:rPr lang="en-US" dirty="0" err="1"/>
              <a:t>liberi</a:t>
            </a:r>
            <a:endParaRPr lang="en-US" dirty="0"/>
          </a:p>
          <a:p>
            <a:pPr marL="0" lvl="1" indent="0">
              <a:lnSpc>
                <a:spcPct val="90000"/>
              </a:lnSpc>
              <a:buSzPct val="75000"/>
            </a:pPr>
            <a:r>
              <a:rPr lang="en-US" sz="1800" dirty="0"/>
              <a:t>Non è </a:t>
            </a:r>
            <a:r>
              <a:rPr lang="en-US" sz="1800" dirty="0" err="1"/>
              <a:t>chiaro</a:t>
            </a:r>
            <a:r>
              <a:rPr lang="en-US" sz="1800" dirty="0"/>
              <a:t> né </a:t>
            </a:r>
            <a:r>
              <a:rPr lang="en-US" sz="1800" dirty="0" err="1"/>
              <a:t>stabilito</a:t>
            </a:r>
            <a:r>
              <a:rPr lang="en-US" sz="1800" dirty="0"/>
              <a:t> sopra quale </a:t>
            </a:r>
            <a:r>
              <a:rPr lang="en-US" sz="1800" dirty="0" err="1"/>
              <a:t>quantitativo</a:t>
            </a:r>
            <a:r>
              <a:rPr lang="en-US" sz="1800" dirty="0"/>
              <a:t>  </a:t>
            </a:r>
            <a:r>
              <a:rPr lang="en-US" sz="1800" dirty="0" err="1"/>
              <a:t>giornaliero</a:t>
            </a:r>
            <a:r>
              <a:rPr lang="en-US" sz="1800" dirty="0"/>
              <a:t> di </a:t>
            </a:r>
            <a:r>
              <a:rPr lang="en-US" sz="1800" dirty="0" err="1"/>
              <a:t>questi</a:t>
            </a:r>
            <a:r>
              <a:rPr lang="en-US" sz="1800" dirty="0"/>
              <a:t> </a:t>
            </a:r>
            <a:r>
              <a:rPr lang="en-US" sz="1800" dirty="0" err="1"/>
              <a:t>elementi</a:t>
            </a:r>
            <a:r>
              <a:rPr lang="en-US" sz="1800" dirty="0"/>
              <a:t> vi </a:t>
            </a:r>
            <a:r>
              <a:rPr lang="en-US" sz="1800" dirty="0" err="1"/>
              <a:t>sia</a:t>
            </a:r>
            <a:r>
              <a:rPr lang="en-US" sz="1800" dirty="0"/>
              <a:t> il </a:t>
            </a:r>
            <a:r>
              <a:rPr lang="en-US" sz="1800" dirty="0" err="1"/>
              <a:t>rischio</a:t>
            </a:r>
            <a:r>
              <a:rPr lang="en-US" sz="1800" dirty="0"/>
              <a:t> </a:t>
            </a:r>
            <a:r>
              <a:rPr lang="en-US" sz="1800" dirty="0" err="1"/>
              <a:t>reale</a:t>
            </a:r>
            <a:r>
              <a:rPr lang="en-US" sz="1800" dirty="0"/>
              <a:t> di </a:t>
            </a:r>
            <a:r>
              <a:rPr lang="en-US" sz="1800" dirty="0" err="1"/>
              <a:t>carcinogenesi</a:t>
            </a:r>
            <a:r>
              <a:rPr lang="en-US" sz="1800" dirty="0"/>
              <a:t>. Tale </a:t>
            </a:r>
            <a:r>
              <a:rPr lang="en-US" sz="1800" dirty="0" err="1"/>
              <a:t>meccanismopuò</a:t>
            </a:r>
            <a:r>
              <a:rPr lang="en-US" sz="1800" dirty="0"/>
              <a:t> </a:t>
            </a:r>
            <a:r>
              <a:rPr lang="en-US" sz="1800" dirty="0" err="1"/>
              <a:t>essere</a:t>
            </a:r>
            <a:r>
              <a:rPr lang="en-US" sz="1800" dirty="0"/>
              <a:t> </a:t>
            </a:r>
            <a:r>
              <a:rPr lang="en-US" sz="1800" dirty="0" err="1"/>
              <a:t>pericolososolo</a:t>
            </a:r>
            <a:r>
              <a:rPr lang="en-US" sz="1800" dirty="0"/>
              <a:t> </a:t>
            </a:r>
            <a:r>
              <a:rPr lang="en-US" sz="1800" dirty="0" err="1"/>
              <a:t>nell'ECCESSO</a:t>
            </a:r>
            <a:r>
              <a:rPr lang="en-US" sz="1800" dirty="0"/>
              <a:t> </a:t>
            </a:r>
            <a:r>
              <a:rPr lang="en-US" sz="1800" dirty="0" err="1"/>
              <a:t>ABITUALEdi</a:t>
            </a:r>
            <a:r>
              <a:rPr lang="en-US" sz="1800" dirty="0"/>
              <a:t> tale </a:t>
            </a:r>
            <a:r>
              <a:rPr lang="en-US" sz="1800" dirty="0" err="1"/>
              <a:t>elemento</a:t>
            </a:r>
            <a:endParaRPr lang="en-US" sz="1800" dirty="0"/>
          </a:p>
          <a:p>
            <a:pPr marL="0" lvl="1" indent="0">
              <a:lnSpc>
                <a:spcPct val="90000"/>
              </a:lnSpc>
              <a:buSzPct val="75000"/>
            </a:pPr>
            <a:r>
              <a:rPr lang="en-US" sz="1800" dirty="0"/>
              <a:t>La </a:t>
            </a:r>
            <a:r>
              <a:rPr lang="en-US" sz="1800" dirty="0" err="1"/>
              <a:t>carenza</a:t>
            </a:r>
            <a:r>
              <a:rPr lang="en-US" sz="1800" dirty="0"/>
              <a:t> di </a:t>
            </a:r>
            <a:r>
              <a:rPr lang="en-US" sz="1800" dirty="0" err="1"/>
              <a:t>ferroinduce</a:t>
            </a:r>
            <a:r>
              <a:rPr lang="en-US" sz="1800" dirty="0"/>
              <a:t> anemia </a:t>
            </a:r>
            <a:r>
              <a:rPr lang="en-US" sz="1800" dirty="0" err="1"/>
              <a:t>sieropenicaed</a:t>
            </a:r>
            <a:r>
              <a:rPr lang="en-US" sz="1800" dirty="0"/>
              <a:t> </a:t>
            </a:r>
            <a:r>
              <a:rPr lang="en-US" sz="1800" dirty="0" err="1"/>
              <a:t>ipo-ossigenazion</a:t>
            </a:r>
            <a:r>
              <a:rPr lang="en-US" sz="1800" dirty="0"/>
              <a:t> </a:t>
            </a:r>
            <a:r>
              <a:rPr lang="en-US" sz="1800" dirty="0" err="1"/>
              <a:t>ecellulare</a:t>
            </a:r>
            <a:r>
              <a:rPr lang="en-US" sz="1800" dirty="0"/>
              <a:t> </a:t>
            </a:r>
            <a:r>
              <a:rPr lang="en-US" sz="1800" dirty="0" err="1"/>
              <a:t>che</a:t>
            </a:r>
            <a:r>
              <a:rPr lang="en-US" sz="1800" dirty="0"/>
              <a:t> a </a:t>
            </a:r>
            <a:r>
              <a:rPr lang="en-US" sz="1800" dirty="0" err="1"/>
              <a:t>sua</a:t>
            </a:r>
            <a:r>
              <a:rPr lang="en-US" sz="1800" dirty="0"/>
              <a:t> volta </a:t>
            </a:r>
            <a:r>
              <a:rPr lang="en-US" sz="1800" dirty="0" err="1"/>
              <a:t>può</a:t>
            </a:r>
            <a:r>
              <a:rPr lang="en-US" sz="1800" dirty="0"/>
              <a:t> </a:t>
            </a:r>
            <a:r>
              <a:rPr lang="en-US" sz="1800" dirty="0" err="1"/>
              <a:t>indurre</a:t>
            </a:r>
            <a:r>
              <a:rPr lang="en-US" sz="1800" dirty="0"/>
              <a:t> la </a:t>
            </a:r>
            <a:r>
              <a:rPr lang="en-US" sz="1800" dirty="0" err="1"/>
              <a:t>formazione</a:t>
            </a:r>
            <a:r>
              <a:rPr lang="en-US" sz="1800" dirty="0"/>
              <a:t> di </a:t>
            </a:r>
            <a:r>
              <a:rPr lang="en-US" sz="1800" dirty="0" err="1"/>
              <a:t>radicali</a:t>
            </a:r>
            <a:r>
              <a:rPr lang="en-US" sz="1800" dirty="0"/>
              <a:t> </a:t>
            </a:r>
            <a:r>
              <a:rPr lang="en-US" sz="1800" dirty="0" err="1"/>
              <a:t>liberinegli</a:t>
            </a:r>
            <a:r>
              <a:rPr lang="en-US" sz="1800" dirty="0"/>
              <a:t> </a:t>
            </a:r>
            <a:r>
              <a:rPr lang="en-US" sz="1800" dirty="0" err="1"/>
              <a:t>stati</a:t>
            </a:r>
            <a:r>
              <a:rPr lang="en-US" sz="1800" dirty="0"/>
              <a:t> </a:t>
            </a:r>
            <a:r>
              <a:rPr lang="en-US" sz="1800" dirty="0" err="1"/>
              <a:t>anemici</a:t>
            </a:r>
            <a:r>
              <a:rPr lang="en-US" sz="1800" dirty="0"/>
              <a:t> </a:t>
            </a:r>
            <a:r>
              <a:rPr lang="en-US" sz="1800" dirty="0" err="1"/>
              <a:t>esiste</a:t>
            </a:r>
            <a:r>
              <a:rPr lang="en-US" sz="1800" dirty="0"/>
              <a:t> </a:t>
            </a:r>
            <a:r>
              <a:rPr lang="en-US" sz="1800" dirty="0" err="1"/>
              <a:t>una</a:t>
            </a:r>
            <a:r>
              <a:rPr lang="en-US" sz="1800" dirty="0"/>
              <a:t> </a:t>
            </a:r>
            <a:r>
              <a:rPr lang="en-US" sz="1800" dirty="0" err="1"/>
              <a:t>riduzionedella</a:t>
            </a:r>
            <a:r>
              <a:rPr lang="en-US" sz="1800" dirty="0"/>
              <a:t> </a:t>
            </a:r>
            <a:r>
              <a:rPr lang="en-US" sz="1800" dirty="0" err="1"/>
              <a:t>risposta</a:t>
            </a:r>
            <a:r>
              <a:rPr lang="en-US" sz="1800" dirty="0"/>
              <a:t> </a:t>
            </a:r>
            <a:r>
              <a:rPr lang="en-US" sz="1800" dirty="0" err="1"/>
              <a:t>immunitaria</a:t>
            </a:r>
            <a:r>
              <a:rPr lang="en-US" sz="18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ED08A-0A17-B8E6-73F6-D0233DD503B9}"/>
              </a:ext>
            </a:extLst>
          </p:cNvPr>
          <p:cNvSpPr txBox="1">
            <a:spLocks noGrp="1"/>
          </p:cNvSpPr>
          <p:nvPr>
            <p:ph type="title" idx="4294967295"/>
          </p:nvPr>
        </p:nvSpPr>
        <p:spPr>
          <a:xfrm>
            <a:off x="1971675" y="104661"/>
            <a:ext cx="10515600" cy="703263"/>
          </a:xfrm>
        </p:spPr>
        <p:txBody>
          <a:bodyPr>
            <a:spAutoFit/>
          </a:bodyPr>
          <a:lstStyle/>
          <a:p>
            <a:pPr lvl="0"/>
            <a:r>
              <a:rPr lang="it-IT" dirty="0"/>
              <a:t>Vitamina A</a:t>
            </a:r>
          </a:p>
        </p:txBody>
      </p:sp>
      <p:sp>
        <p:nvSpPr>
          <p:cNvPr id="3" name="Segnaposto testo 2">
            <a:extLst>
              <a:ext uri="{FF2B5EF4-FFF2-40B4-BE49-F238E27FC236}">
                <a16:creationId xmlns:a16="http://schemas.microsoft.com/office/drawing/2014/main" id="{54F0963E-3603-0A67-8B16-8AAACCB0AB95}"/>
              </a:ext>
            </a:extLst>
          </p:cNvPr>
          <p:cNvSpPr txBox="1">
            <a:spLocks noGrp="1"/>
          </p:cNvSpPr>
          <p:nvPr>
            <p:ph type="body" idx="4294967295"/>
          </p:nvPr>
        </p:nvSpPr>
        <p:spPr>
          <a:xfrm>
            <a:off x="1676400" y="908837"/>
            <a:ext cx="4014788" cy="4525963"/>
          </a:xfrm>
        </p:spPr>
        <p:txBody>
          <a:bodyPr/>
          <a:lstStyle/>
          <a:p>
            <a:pPr lvl="0">
              <a:buSzPct val="45000"/>
              <a:buFont typeface="StarSymbol"/>
              <a:buChar char="●"/>
            </a:pPr>
            <a:r>
              <a:rPr lang="it-IT" sz="2177" dirty="0" err="1"/>
              <a:t>Vit</a:t>
            </a:r>
            <a:r>
              <a:rPr lang="it-IT" sz="2177" dirty="0"/>
              <a:t> A (retinolo)</a:t>
            </a:r>
          </a:p>
          <a:p>
            <a:pPr lvl="0">
              <a:buSzPct val="45000"/>
              <a:buFont typeface="StarSymbol"/>
              <a:buChar char="●"/>
            </a:pPr>
            <a:r>
              <a:rPr lang="it-IT" sz="2177" dirty="0"/>
              <a:t>Derivati della </a:t>
            </a:r>
            <a:r>
              <a:rPr lang="it-IT" sz="2177" dirty="0" err="1"/>
              <a:t>vit</a:t>
            </a:r>
            <a:r>
              <a:rPr lang="it-IT" sz="2177" dirty="0"/>
              <a:t> A (retinoli):</a:t>
            </a:r>
          </a:p>
          <a:p>
            <a:pPr lvl="0">
              <a:buSzPct val="45000"/>
              <a:buFont typeface="StarSymbol"/>
              <a:buChar char="●"/>
            </a:pPr>
            <a:r>
              <a:rPr lang="it-IT" sz="2177" dirty="0"/>
              <a:t>Licopene (pomodoro, arance rosse)</a:t>
            </a:r>
          </a:p>
          <a:p>
            <a:pPr lvl="0">
              <a:buSzPct val="45000"/>
              <a:buFont typeface="StarSymbol"/>
              <a:buChar char="●"/>
            </a:pPr>
            <a:r>
              <a:rPr lang="it-IT" sz="2177" dirty="0"/>
              <a:t>Betacarotene (carote, albicocche, anguria)</a:t>
            </a:r>
          </a:p>
          <a:p>
            <a:pPr lvl="0">
              <a:buSzPct val="45000"/>
              <a:buFont typeface="StarSymbol"/>
              <a:buChar char="●"/>
            </a:pPr>
            <a:r>
              <a:rPr lang="it-IT" sz="2177" dirty="0"/>
              <a:t>Zeaxantina e luteina (vegetali a foglia verde e cavoli</a:t>
            </a:r>
          </a:p>
        </p:txBody>
      </p:sp>
      <p:sp>
        <p:nvSpPr>
          <p:cNvPr id="4" name="Segnaposto testo 3">
            <a:extLst>
              <a:ext uri="{FF2B5EF4-FFF2-40B4-BE49-F238E27FC236}">
                <a16:creationId xmlns:a16="http://schemas.microsoft.com/office/drawing/2014/main" id="{664226DD-D7CB-EC2A-C9E0-E68518B457A6}"/>
              </a:ext>
            </a:extLst>
          </p:cNvPr>
          <p:cNvSpPr txBox="1">
            <a:spLocks noGrp="1"/>
          </p:cNvSpPr>
          <p:nvPr>
            <p:ph type="body" idx="4294967295"/>
          </p:nvPr>
        </p:nvSpPr>
        <p:spPr>
          <a:xfrm>
            <a:off x="7553325" y="1109663"/>
            <a:ext cx="4638675" cy="2540000"/>
          </a:xfrm>
        </p:spPr>
        <p:txBody>
          <a:bodyPr>
            <a:normAutofit fontScale="92500"/>
          </a:bodyPr>
          <a:lstStyle/>
          <a:p>
            <a:pPr lvl="0">
              <a:buSzPct val="45000"/>
              <a:buFont typeface="StarSymbol"/>
              <a:buChar char="●"/>
            </a:pPr>
            <a:r>
              <a:rPr lang="it-IT" sz="1996"/>
              <a:t>licopeneperchè viene liberato dal riscaldamento delle cellule del pomodoro, ancor meglio se la cottura avviene in presenza di molecole grasse (olio d'oliva usato nella preparazione della salsa). Il passaverdure tradizionale aumenta la quantità di licopene nella salsa</a:t>
            </a:r>
          </a:p>
        </p:txBody>
      </p:sp>
      <p:pic>
        <p:nvPicPr>
          <p:cNvPr id="5" name="Immagine 4">
            <a:extLst>
              <a:ext uri="{FF2B5EF4-FFF2-40B4-BE49-F238E27FC236}">
                <a16:creationId xmlns:a16="http://schemas.microsoft.com/office/drawing/2014/main" id="{33FDD471-AD5B-C280-2627-A2C3F98CE43A}"/>
              </a:ext>
            </a:extLst>
          </p:cNvPr>
          <p:cNvPicPr>
            <a:picLocks noChangeAspect="1"/>
          </p:cNvPicPr>
          <p:nvPr/>
        </p:nvPicPr>
        <p:blipFill>
          <a:blip r:embed="rId3">
            <a:lum/>
            <a:alphaModFix/>
          </a:blip>
          <a:srcRect/>
          <a:stretch>
            <a:fillRect/>
          </a:stretch>
        </p:blipFill>
        <p:spPr>
          <a:xfrm>
            <a:off x="1753440" y="4964098"/>
            <a:ext cx="3493155" cy="1698241"/>
          </a:xfrm>
          <a:prstGeom prst="rect">
            <a:avLst/>
          </a:prstGeom>
          <a:noFill/>
          <a:ln cap="flat">
            <a:noFill/>
          </a:ln>
        </p:spPr>
      </p:pic>
      <p:pic>
        <p:nvPicPr>
          <p:cNvPr id="6" name="Immagine 5">
            <a:extLst>
              <a:ext uri="{FF2B5EF4-FFF2-40B4-BE49-F238E27FC236}">
                <a16:creationId xmlns:a16="http://schemas.microsoft.com/office/drawing/2014/main" id="{023D1EF3-D457-1164-72FE-6D952FB9C003}"/>
              </a:ext>
            </a:extLst>
          </p:cNvPr>
          <p:cNvPicPr>
            <a:picLocks noChangeAspect="1"/>
          </p:cNvPicPr>
          <p:nvPr/>
        </p:nvPicPr>
        <p:blipFill>
          <a:blip r:embed="rId4">
            <a:lum/>
            <a:alphaModFix/>
          </a:blip>
          <a:srcRect/>
          <a:stretch>
            <a:fillRect/>
          </a:stretch>
        </p:blipFill>
        <p:spPr>
          <a:xfrm>
            <a:off x="6330206" y="5595061"/>
            <a:ext cx="3749852" cy="1001961"/>
          </a:xfrm>
          <a:prstGeom prst="rect">
            <a:avLst/>
          </a:prstGeom>
          <a:noFill/>
          <a:ln cap="flat">
            <a:noFill/>
          </a:ln>
        </p:spPr>
      </p:pic>
      <p:pic>
        <p:nvPicPr>
          <p:cNvPr id="7" name="Immagine 6">
            <a:extLst>
              <a:ext uri="{FF2B5EF4-FFF2-40B4-BE49-F238E27FC236}">
                <a16:creationId xmlns:a16="http://schemas.microsoft.com/office/drawing/2014/main" id="{BE9C63AD-447B-FB9B-3011-4C2A2453C2B1}"/>
              </a:ext>
            </a:extLst>
          </p:cNvPr>
          <p:cNvPicPr>
            <a:picLocks noChangeAspect="1"/>
          </p:cNvPicPr>
          <p:nvPr/>
        </p:nvPicPr>
        <p:blipFill>
          <a:blip r:embed="rId5">
            <a:lum/>
            <a:alphaModFix/>
          </a:blip>
          <a:srcRect/>
          <a:stretch>
            <a:fillRect/>
          </a:stretch>
        </p:blipFill>
        <p:spPr>
          <a:xfrm>
            <a:off x="6356984" y="3461808"/>
            <a:ext cx="3396490" cy="2032340"/>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87D1FE3-1B1C-3E84-9250-1BF65D09A15C}"/>
              </a:ext>
            </a:extLst>
          </p:cNvPr>
          <p:cNvSpPr txBox="1">
            <a:spLocks noGrp="1"/>
          </p:cNvSpPr>
          <p:nvPr>
            <p:ph type="title" idx="4294967295"/>
          </p:nvPr>
        </p:nvSpPr>
        <p:spPr>
          <a:xfrm>
            <a:off x="1259893" y="3101093"/>
            <a:ext cx="2454052" cy="3029344"/>
          </a:xfrm>
        </p:spPr>
        <p:txBody>
          <a:bodyPr vert="horz" lIns="91440" tIns="45720" rIns="91440" bIns="45720" rtlCol="0" anchor="t">
            <a:normAutofit/>
          </a:bodyPr>
          <a:lstStyle/>
          <a:p>
            <a:pPr lvl="0"/>
            <a:r>
              <a:rPr lang="en-US" sz="2700">
                <a:solidFill>
                  <a:schemeClr val="bg1"/>
                </a:solidFill>
              </a:rPr>
              <a:t>Equilibrio come prevenzione e terapia</a:t>
            </a:r>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A98C1078-1D4E-853B-DFCB-BFEEFB3F167A}"/>
              </a:ext>
            </a:extLst>
          </p:cNvPr>
          <p:cNvSpPr txBox="1">
            <a:spLocks noGrp="1"/>
          </p:cNvSpPr>
          <p:nvPr>
            <p:ph type="body" idx="4294967295"/>
          </p:nvPr>
        </p:nvSpPr>
        <p:spPr>
          <a:xfrm>
            <a:off x="4706578" y="589722"/>
            <a:ext cx="6798033" cy="5321500"/>
          </a:xfrm>
        </p:spPr>
        <p:txBody>
          <a:bodyPr vert="horz" lIns="91440" tIns="45720" rIns="91440" bIns="45720" rtlCol="0" anchor="ctr">
            <a:normAutofit/>
          </a:bodyPr>
          <a:lstStyle/>
          <a:p>
            <a:pPr lvl="0">
              <a:buSzPct val="45000"/>
            </a:pPr>
            <a:r>
              <a:rPr lang="en-US"/>
              <a:t>Stili di vita</a:t>
            </a:r>
          </a:p>
          <a:p>
            <a:pPr lvl="0">
              <a:buSzPct val="45000"/>
            </a:pPr>
            <a:r>
              <a:rPr lang="en-US"/>
              <a:t>Ridurre eccesso energetico</a:t>
            </a:r>
          </a:p>
          <a:p>
            <a:pPr lvl="0">
              <a:buSzPct val="45000"/>
            </a:pPr>
            <a:r>
              <a:rPr lang="en-US"/>
              <a:t>Prevenire sovrappeso ed obesità che sono responsabili di stato infiammatorio cronico</a:t>
            </a:r>
          </a:p>
          <a:p>
            <a:pPr lvl="0">
              <a:buSzPct val="45000"/>
            </a:pPr>
            <a:r>
              <a:rPr lang="en-US"/>
              <a:t>Prevenire le carenze croniche di macro e micronutrienti: sono correlate a insorgenza di malattie non trasmissibili e cancro</a:t>
            </a:r>
          </a:p>
          <a:p>
            <a:pPr lvl="0">
              <a:buSzPct val="45000"/>
            </a:pPr>
            <a:r>
              <a:rPr lang="en-US"/>
              <a:t>Dieta di stile mediterraneo, varia ed equilibrata,ricca di cibi freschi e stagionali</a:t>
            </a:r>
          </a:p>
          <a:p>
            <a:pPr lvl="0">
              <a:buSzPct val="45000"/>
            </a:pPr>
            <a:r>
              <a:rPr lang="en-US"/>
              <a:t>Equilibrio di nutrienti e ricchezza di nutraceutici stagionali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44E3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202D60A0-3175-1C9A-BC24-7FFBE290DC38}"/>
              </a:ext>
            </a:extLst>
          </p:cNvPr>
          <p:cNvSpPr txBox="1">
            <a:spLocks noGrp="1"/>
          </p:cNvSpPr>
          <p:nvPr>
            <p:ph type="title" idx="4294967295"/>
          </p:nvPr>
        </p:nvSpPr>
        <p:spPr>
          <a:xfrm>
            <a:off x="541867" y="787400"/>
            <a:ext cx="7145866" cy="778933"/>
          </a:xfrm>
        </p:spPr>
        <p:txBody>
          <a:bodyPr vert="horz" lIns="91440" tIns="45720" rIns="91440" bIns="45720" rtlCol="0" anchor="ctr" anchorCtr="0">
            <a:normAutofit/>
          </a:bodyPr>
          <a:lstStyle/>
          <a:p>
            <a:pPr lvl="0">
              <a:lnSpc>
                <a:spcPct val="90000"/>
              </a:lnSpc>
            </a:pPr>
            <a:r>
              <a:rPr lang="en-US" sz="2200" b="1">
                <a:solidFill>
                  <a:srgbClr val="FEFFFF"/>
                </a:solidFill>
              </a:rPr>
              <a:t>Alimentazione e prevenzione carcinoma mammario progetto DIANA (Diet and Androgens)</a:t>
            </a:r>
          </a:p>
        </p:txBody>
      </p:sp>
      <p:sp>
        <p:nvSpPr>
          <p:cNvPr id="3" name="Segnaposto testo 2">
            <a:extLst>
              <a:ext uri="{FF2B5EF4-FFF2-40B4-BE49-F238E27FC236}">
                <a16:creationId xmlns:a16="http://schemas.microsoft.com/office/drawing/2014/main" id="{E249FD39-72C7-EF6C-E074-FBC1FBB738CE}"/>
              </a:ext>
            </a:extLst>
          </p:cNvPr>
          <p:cNvSpPr txBox="1">
            <a:spLocks noGrp="1"/>
          </p:cNvSpPr>
          <p:nvPr>
            <p:ph type="body" idx="4294967295"/>
          </p:nvPr>
        </p:nvSpPr>
        <p:spPr>
          <a:xfrm>
            <a:off x="541866" y="2032000"/>
            <a:ext cx="7145867" cy="3879222"/>
          </a:xfrm>
        </p:spPr>
        <p:txBody>
          <a:bodyPr vert="horz" lIns="91440" tIns="45720" rIns="91440" bIns="45720" rtlCol="0">
            <a:normAutofit/>
          </a:bodyPr>
          <a:lstStyle/>
          <a:p>
            <a:pPr lvl="0">
              <a:lnSpc>
                <a:spcPct val="90000"/>
              </a:lnSpc>
              <a:buClr>
                <a:srgbClr val="6A991C"/>
              </a:buClr>
              <a:buSzPct val="45000"/>
            </a:pPr>
            <a:r>
              <a:rPr lang="en-US">
                <a:solidFill>
                  <a:srgbClr val="FEFFFF"/>
                </a:solidFill>
              </a:rPr>
              <a:t>Aumentare consumo di Difenoli fitoestrogeni (lignina, isoflavoni) (es. soia, legumi, semi di lino, salvia)</a:t>
            </a:r>
          </a:p>
          <a:p>
            <a:pPr lvl="0">
              <a:lnSpc>
                <a:spcPct val="90000"/>
              </a:lnSpc>
              <a:buClr>
                <a:srgbClr val="6A991C"/>
              </a:buClr>
              <a:buSzPct val="45000"/>
            </a:pPr>
            <a:endParaRPr lang="en-US">
              <a:solidFill>
                <a:srgbClr val="FEFFFF"/>
              </a:solidFill>
            </a:endParaRPr>
          </a:p>
          <a:p>
            <a:pPr lvl="0">
              <a:lnSpc>
                <a:spcPct val="90000"/>
              </a:lnSpc>
              <a:buClr>
                <a:srgbClr val="6A991C"/>
              </a:buClr>
              <a:buSzPct val="45000"/>
            </a:pPr>
            <a:r>
              <a:rPr lang="en-US">
                <a:solidFill>
                  <a:srgbClr val="FEFFFF"/>
                </a:solidFill>
              </a:rPr>
              <a:t>Aumentare il consumo di INDOLO-3-CARBINOLO (broccoli, cime di Rapa, cavolfiori, verze, rape, rucola, crescione, senape)</a:t>
            </a:r>
          </a:p>
          <a:p>
            <a:pPr lvl="0">
              <a:lnSpc>
                <a:spcPct val="90000"/>
              </a:lnSpc>
              <a:buClr>
                <a:srgbClr val="6A991C"/>
              </a:buClr>
              <a:buSzPct val="45000"/>
            </a:pPr>
            <a:endParaRPr lang="en-US">
              <a:solidFill>
                <a:srgbClr val="FEFFFF"/>
              </a:solidFill>
            </a:endParaRPr>
          </a:p>
          <a:p>
            <a:pPr lvl="0">
              <a:lnSpc>
                <a:spcPct val="90000"/>
              </a:lnSpc>
              <a:buClr>
                <a:srgbClr val="6A991C"/>
              </a:buClr>
              <a:buSzPct val="45000"/>
            </a:pPr>
            <a:r>
              <a:rPr lang="en-US">
                <a:solidFill>
                  <a:srgbClr val="FEFFFF"/>
                </a:solidFill>
              </a:rPr>
              <a:t>Aumentare consumo di sostanze ad azione modulante sulla glicemia, quindiAcudu grassi Omega3 (pesce soia, noci, portulaca) cromo (cereali integrali, lievito birra) Piridossina (noci, soia, avocado, pesce) fibre solubili (frutta, legumi)</a:t>
            </a:r>
          </a:p>
          <a:p>
            <a:pPr lvl="0">
              <a:lnSpc>
                <a:spcPct val="90000"/>
              </a:lnSpc>
              <a:buClr>
                <a:srgbClr val="6A991C"/>
              </a:buClr>
              <a:buSzPct val="45000"/>
            </a:pPr>
            <a:endParaRPr lang="en-US">
              <a:solidFill>
                <a:srgbClr val="FEFFFF"/>
              </a:solidFill>
            </a:endParaRPr>
          </a:p>
        </p:txBody>
      </p:sp>
      <p:pic>
        <p:nvPicPr>
          <p:cNvPr id="4" name="Picture 3">
            <a:extLst>
              <a:ext uri="{FF2B5EF4-FFF2-40B4-BE49-F238E27FC236}">
                <a16:creationId xmlns:a16="http://schemas.microsoft.com/office/drawing/2014/main" id="{1035DF8B-0118-1B6E-8810-2BBFD54255CB}"/>
              </a:ext>
            </a:extLst>
          </p:cNvPr>
          <p:cNvPicPr>
            <a:picLocks noChangeAspect="1"/>
          </p:cNvPicPr>
          <p:nvPr/>
        </p:nvPicPr>
        <p:blipFill>
          <a:blip r:embed="rId3"/>
          <a:stretch>
            <a:fillRect/>
          </a:stretch>
        </p:blipFill>
        <p:spPr>
          <a:xfrm>
            <a:off x="9147008" y="2032000"/>
            <a:ext cx="2134029" cy="38624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44E3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7E0DA940-3423-14D7-13B5-68B24F567ADD}"/>
              </a:ext>
            </a:extLst>
          </p:cNvPr>
          <p:cNvSpPr txBox="1">
            <a:spLocks noGrp="1"/>
          </p:cNvSpPr>
          <p:nvPr>
            <p:ph type="title" idx="4294967295"/>
          </p:nvPr>
        </p:nvSpPr>
        <p:spPr>
          <a:xfrm>
            <a:off x="541867" y="787400"/>
            <a:ext cx="7145866" cy="778933"/>
          </a:xfrm>
        </p:spPr>
        <p:txBody>
          <a:bodyPr vert="horz" lIns="91440" tIns="45720" rIns="91440" bIns="45720" rtlCol="0" anchor="ctr" anchorCtr="0">
            <a:normAutofit/>
          </a:bodyPr>
          <a:lstStyle/>
          <a:p>
            <a:pPr lvl="0">
              <a:lnSpc>
                <a:spcPct val="90000"/>
              </a:lnSpc>
            </a:pPr>
            <a:r>
              <a:rPr lang="en-US" sz="2200" b="1">
                <a:solidFill>
                  <a:srgbClr val="FEFFFF"/>
                </a:solidFill>
              </a:rPr>
              <a:t>Alimentazione e prevenzione carcinoma mammario progetto DIANA (Diet and Androgens)</a:t>
            </a:r>
          </a:p>
        </p:txBody>
      </p:sp>
      <p:sp>
        <p:nvSpPr>
          <p:cNvPr id="3" name="Segnaposto testo 2">
            <a:extLst>
              <a:ext uri="{FF2B5EF4-FFF2-40B4-BE49-F238E27FC236}">
                <a16:creationId xmlns:a16="http://schemas.microsoft.com/office/drawing/2014/main" id="{9A457D8A-0043-7790-05A9-D3949378C6B1}"/>
              </a:ext>
            </a:extLst>
          </p:cNvPr>
          <p:cNvSpPr txBox="1">
            <a:spLocks noGrp="1"/>
          </p:cNvSpPr>
          <p:nvPr>
            <p:ph type="body" idx="4294967295"/>
          </p:nvPr>
        </p:nvSpPr>
        <p:spPr>
          <a:xfrm>
            <a:off x="541866" y="2032000"/>
            <a:ext cx="7145867" cy="3879222"/>
          </a:xfrm>
        </p:spPr>
        <p:txBody>
          <a:bodyPr vert="horz" lIns="91440" tIns="45720" rIns="91440" bIns="45720" rtlCol="0">
            <a:normAutofit/>
          </a:bodyPr>
          <a:lstStyle/>
          <a:p>
            <a:pPr lvl="0">
              <a:buClr>
                <a:srgbClr val="6A991C"/>
              </a:buClr>
              <a:buSzPct val="45000"/>
            </a:pPr>
            <a:r>
              <a:rPr lang="en-US">
                <a:solidFill>
                  <a:srgbClr val="FEFFFF"/>
                </a:solidFill>
              </a:rPr>
              <a:t>Limitare al minimo alimenti proteici di origine animale (carne) e preferire comunque quelli meno grassi (tacchino pollo coniglio) da assumersi non più di 2 volte alla settimana</a:t>
            </a:r>
          </a:p>
          <a:p>
            <a:pPr lvl="0">
              <a:buClr>
                <a:srgbClr val="6A991C"/>
              </a:buClr>
              <a:buSzPct val="45000"/>
            </a:pPr>
            <a:r>
              <a:rPr lang="en-US">
                <a:solidFill>
                  <a:srgbClr val="FEFFFF"/>
                </a:solidFill>
              </a:rPr>
              <a:t>Eliminare i grassi di origine animale facendo uso unicamente di olio d'oliva extravergine</a:t>
            </a:r>
          </a:p>
          <a:p>
            <a:pPr lvl="0">
              <a:buClr>
                <a:srgbClr val="6A991C"/>
              </a:buClr>
              <a:buSzPct val="45000"/>
            </a:pPr>
            <a:r>
              <a:rPr lang="en-US">
                <a:solidFill>
                  <a:srgbClr val="FEFFFF"/>
                </a:solidFill>
              </a:rPr>
              <a:t>Ridurre il consumo di amidi e preferire ai carboidrati raffinati quelli integrali</a:t>
            </a:r>
          </a:p>
          <a:p>
            <a:pPr lvl="0">
              <a:buClr>
                <a:srgbClr val="6A991C"/>
              </a:buClr>
              <a:buSzPct val="45000"/>
            </a:pPr>
            <a:r>
              <a:rPr lang="en-US">
                <a:solidFill>
                  <a:srgbClr val="FEFFFF"/>
                </a:solidFill>
              </a:rPr>
              <a:t>Eliminare formaggi semistagionati, fare uso solo di LATTE TOTALMENTE SCREMATO</a:t>
            </a:r>
          </a:p>
        </p:txBody>
      </p:sp>
      <p:pic>
        <p:nvPicPr>
          <p:cNvPr id="4" name="Picture 3">
            <a:extLst>
              <a:ext uri="{FF2B5EF4-FFF2-40B4-BE49-F238E27FC236}">
                <a16:creationId xmlns:a16="http://schemas.microsoft.com/office/drawing/2014/main" id="{3809DFB9-09E4-DDFB-BA9A-940AA498EE31}"/>
              </a:ext>
            </a:extLst>
          </p:cNvPr>
          <p:cNvPicPr>
            <a:picLocks noChangeAspect="1"/>
          </p:cNvPicPr>
          <p:nvPr/>
        </p:nvPicPr>
        <p:blipFill>
          <a:blip r:embed="rId3"/>
          <a:stretch>
            <a:fillRect/>
          </a:stretch>
        </p:blipFill>
        <p:spPr>
          <a:xfrm>
            <a:off x="9147008" y="2032000"/>
            <a:ext cx="2134029" cy="386249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B5EE8DD8-2DBF-0E07-B716-C86E62CEBF23}"/>
              </a:ext>
            </a:extLst>
          </p:cNvPr>
          <p:cNvSpPr txBox="1">
            <a:spLocks noChangeArrowheads="1"/>
          </p:cNvSpPr>
          <p:nvPr/>
        </p:nvSpPr>
        <p:spPr bwMode="auto">
          <a:xfrm>
            <a:off x="2196072" y="256347"/>
            <a:ext cx="7808500" cy="6003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2000"/>
              </a:lnSpc>
              <a:buClrTx/>
              <a:buFontTx/>
              <a:buNone/>
            </a:pPr>
            <a:r>
              <a:rPr lang="it-IT" altLang="it-IT" sz="4355" dirty="0">
                <a:solidFill>
                  <a:schemeClr val="accent1">
                    <a:lumMod val="75000"/>
                  </a:schemeClr>
                </a:solidFill>
                <a:latin typeface="Calligraphic" charset="0"/>
              </a:rPr>
              <a:t>i 4 </a:t>
            </a:r>
          </a:p>
          <a:p>
            <a:pPr algn="ctr" eaLnBrk="1">
              <a:lnSpc>
                <a:spcPct val="102000"/>
              </a:lnSpc>
              <a:buClrTx/>
              <a:buFontTx/>
              <a:buNone/>
            </a:pPr>
            <a:r>
              <a:rPr lang="it-IT" altLang="it-IT" sz="4355" dirty="0">
                <a:solidFill>
                  <a:schemeClr val="accent1">
                    <a:lumMod val="75000"/>
                  </a:schemeClr>
                </a:solidFill>
                <a:latin typeface="Calligraphic" charset="0"/>
              </a:rPr>
              <a:t>Veleni</a:t>
            </a:r>
          </a:p>
          <a:p>
            <a:pPr algn="ctr" eaLnBrk="1">
              <a:lnSpc>
                <a:spcPct val="102000"/>
              </a:lnSpc>
              <a:buClrTx/>
              <a:buFontTx/>
              <a:buNone/>
            </a:pPr>
            <a:r>
              <a:rPr lang="it-IT" altLang="it-IT" sz="4355" dirty="0">
                <a:solidFill>
                  <a:schemeClr val="accent1">
                    <a:lumMod val="75000"/>
                  </a:schemeClr>
                </a:solidFill>
                <a:latin typeface="Calligraphic" charset="0"/>
              </a:rPr>
              <a:t>bianchi</a:t>
            </a:r>
          </a:p>
        </p:txBody>
      </p:sp>
      <p:sp>
        <p:nvSpPr>
          <p:cNvPr id="30723" name="Oval 2">
            <a:extLst>
              <a:ext uri="{FF2B5EF4-FFF2-40B4-BE49-F238E27FC236}">
                <a16:creationId xmlns:a16="http://schemas.microsoft.com/office/drawing/2014/main" id="{0D24E35C-24D9-0FC8-2DA2-C6489BA22DB6}"/>
              </a:ext>
            </a:extLst>
          </p:cNvPr>
          <p:cNvSpPr>
            <a:spLocks noChangeArrowheads="1"/>
          </p:cNvSpPr>
          <p:nvPr/>
        </p:nvSpPr>
        <p:spPr bwMode="auto">
          <a:xfrm>
            <a:off x="4625606" y="2285521"/>
            <a:ext cx="2939349" cy="2285519"/>
          </a:xfrm>
          <a:prstGeom prst="ellipse">
            <a:avLst/>
          </a:prstGeom>
          <a:noFill/>
          <a:ln w="36000" cap="sq">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it-IT" altLang="it-IT" sz="1633"/>
          </a:p>
        </p:txBody>
      </p:sp>
      <p:pic>
        <p:nvPicPr>
          <p:cNvPr id="20483" name="Picture 3">
            <a:extLst>
              <a:ext uri="{FF2B5EF4-FFF2-40B4-BE49-F238E27FC236}">
                <a16:creationId xmlns:a16="http://schemas.microsoft.com/office/drawing/2014/main" id="{FBA6162E-CCF4-BB61-61BB-BC932857C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49" y="450769"/>
            <a:ext cx="1804510" cy="16720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a:extLst>
              <a:ext uri="{FF2B5EF4-FFF2-40B4-BE49-F238E27FC236}">
                <a16:creationId xmlns:a16="http://schemas.microsoft.com/office/drawing/2014/main" id="{B9CDCF6F-E9C3-12C9-54B0-51AC030D2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835" y="446447"/>
            <a:ext cx="2237995" cy="1676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a:extLst>
              <a:ext uri="{FF2B5EF4-FFF2-40B4-BE49-F238E27FC236}">
                <a16:creationId xmlns:a16="http://schemas.microsoft.com/office/drawing/2014/main" id="{DBEB292D-81E9-B8A5-648A-65EB57F7E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933" y="4408304"/>
            <a:ext cx="2117022" cy="17800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6">
            <a:extLst>
              <a:ext uri="{FF2B5EF4-FFF2-40B4-BE49-F238E27FC236}">
                <a16:creationId xmlns:a16="http://schemas.microsoft.com/office/drawing/2014/main" id="{EC574FD9-1354-9C28-2F53-FFED7F3670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9132" y="4572482"/>
            <a:ext cx="2402172" cy="15640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Line 7">
            <a:extLst>
              <a:ext uri="{FF2B5EF4-FFF2-40B4-BE49-F238E27FC236}">
                <a16:creationId xmlns:a16="http://schemas.microsoft.com/office/drawing/2014/main" id="{6BFBA1FB-F69F-C79B-4C47-B4EB66EDAD7F}"/>
              </a:ext>
            </a:extLst>
          </p:cNvPr>
          <p:cNvSpPr>
            <a:spLocks noChangeShapeType="1"/>
          </p:cNvSpPr>
          <p:nvPr/>
        </p:nvSpPr>
        <p:spPr bwMode="auto">
          <a:xfrm flipH="1" flipV="1">
            <a:off x="3928573" y="2078139"/>
            <a:ext cx="905856" cy="743118"/>
          </a:xfrm>
          <a:prstGeom prst="line">
            <a:avLst/>
          </a:prstGeom>
          <a:noFill/>
          <a:ln w="360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20488" name="Line 8">
            <a:extLst>
              <a:ext uri="{FF2B5EF4-FFF2-40B4-BE49-F238E27FC236}">
                <a16:creationId xmlns:a16="http://schemas.microsoft.com/office/drawing/2014/main" id="{591E0A25-5BA5-4A64-3B96-1A833529E55A}"/>
              </a:ext>
            </a:extLst>
          </p:cNvPr>
          <p:cNvSpPr>
            <a:spLocks noChangeShapeType="1"/>
          </p:cNvSpPr>
          <p:nvPr/>
        </p:nvSpPr>
        <p:spPr bwMode="auto">
          <a:xfrm flipV="1">
            <a:off x="7402218" y="2078139"/>
            <a:ext cx="489651" cy="743118"/>
          </a:xfrm>
          <a:prstGeom prst="line">
            <a:avLst/>
          </a:prstGeom>
          <a:noFill/>
          <a:ln w="360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20489" name="Line 9">
            <a:extLst>
              <a:ext uri="{FF2B5EF4-FFF2-40B4-BE49-F238E27FC236}">
                <a16:creationId xmlns:a16="http://schemas.microsoft.com/office/drawing/2014/main" id="{B1EFCBDC-2D88-29B7-FF4D-E995E53D2ADB}"/>
              </a:ext>
            </a:extLst>
          </p:cNvPr>
          <p:cNvSpPr>
            <a:spLocks noChangeShapeType="1"/>
          </p:cNvSpPr>
          <p:nvPr/>
        </p:nvSpPr>
        <p:spPr bwMode="auto">
          <a:xfrm flipH="1">
            <a:off x="4091310" y="4082829"/>
            <a:ext cx="743118" cy="326914"/>
          </a:xfrm>
          <a:prstGeom prst="line">
            <a:avLst/>
          </a:prstGeom>
          <a:noFill/>
          <a:ln w="360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20490" name="Line 10">
            <a:extLst>
              <a:ext uri="{FF2B5EF4-FFF2-40B4-BE49-F238E27FC236}">
                <a16:creationId xmlns:a16="http://schemas.microsoft.com/office/drawing/2014/main" id="{C69389C5-2DED-9368-633E-D4DEEC23D998}"/>
              </a:ext>
            </a:extLst>
          </p:cNvPr>
          <p:cNvSpPr>
            <a:spLocks noChangeShapeType="1"/>
          </p:cNvSpPr>
          <p:nvPr/>
        </p:nvSpPr>
        <p:spPr bwMode="auto">
          <a:xfrm>
            <a:off x="7239481" y="4245567"/>
            <a:ext cx="489651" cy="326915"/>
          </a:xfrm>
          <a:prstGeom prst="line">
            <a:avLst/>
          </a:prstGeom>
          <a:noFill/>
          <a:ln w="360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04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04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04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04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0345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3" name="Picture 2">
            <a:extLst>
              <a:ext uri="{FF2B5EF4-FFF2-40B4-BE49-F238E27FC236}">
                <a16:creationId xmlns:a16="http://schemas.microsoft.com/office/drawing/2014/main" id="{F0D0A3D9-7E77-1031-CD8C-E0420B30B558}"/>
              </a:ext>
            </a:extLst>
          </p:cNvPr>
          <p:cNvPicPr>
            <a:picLocks noChangeAspect="1"/>
          </p:cNvPicPr>
          <p:nvPr/>
        </p:nvPicPr>
        <p:blipFill rotWithShape="1">
          <a:blip r:embed="rId3"/>
          <a:srcRect l="7145" r="18329" b="-1"/>
          <a:stretch/>
        </p:blipFill>
        <p:spPr>
          <a:xfrm>
            <a:off x="8229598" y="10"/>
            <a:ext cx="3962401" cy="6857990"/>
          </a:xfrm>
          <a:prstGeom prst="rect">
            <a:avLst/>
          </a:prstGeom>
          <a:noFill/>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igura a mano libera: forma 3">
            <a:extLst>
              <a:ext uri="{FF2B5EF4-FFF2-40B4-BE49-F238E27FC236}">
                <a16:creationId xmlns:a16="http://schemas.microsoft.com/office/drawing/2014/main" id="{82E33B14-CDA0-3CA4-50BB-717612678CEC}"/>
              </a:ext>
            </a:extLst>
          </p:cNvPr>
          <p:cNvSpPr/>
          <p:nvPr/>
        </p:nvSpPr>
        <p:spPr>
          <a:xfrm>
            <a:off x="541867" y="787400"/>
            <a:ext cx="7145866" cy="77893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p:spPr>
        <p:txBody>
          <a:bodyPr vert="horz" lIns="91440" tIns="45720" rIns="91440" bIns="45720" rtlCol="0" anchor="ctr" anchorCtr="1" compatLnSpc="0">
            <a:normAutofit/>
          </a:bodyPr>
          <a:lstStyle/>
          <a:p>
            <a:pPr>
              <a:spcBef>
                <a:spcPct val="0"/>
              </a:spcBef>
              <a:spcAft>
                <a:spcPts val="600"/>
              </a:spcAft>
              <a:defRPr sz="1800" b="0" i="0" u="none" strike="noStrike" kern="0" cap="none" spc="0" baseline="0">
                <a:solidFill>
                  <a:srgbClr val="000000"/>
                </a:solidFill>
                <a:uFillTx/>
              </a:defRPr>
            </a:pPr>
            <a:r>
              <a:rPr lang="en-US" sz="3200" b="1">
                <a:solidFill>
                  <a:srgbClr val="FEFFFF"/>
                </a:solidFill>
                <a:latin typeface="+mj-lt"/>
                <a:ea typeface="+mj-ea"/>
                <a:cs typeface="+mj-cs"/>
              </a:rPr>
              <a:t>1. Latte e derivati</a:t>
            </a:r>
          </a:p>
        </p:txBody>
      </p:sp>
      <p:sp>
        <p:nvSpPr>
          <p:cNvPr id="2" name="Figura a mano libera: forma 1">
            <a:extLst>
              <a:ext uri="{FF2B5EF4-FFF2-40B4-BE49-F238E27FC236}">
                <a16:creationId xmlns:a16="http://schemas.microsoft.com/office/drawing/2014/main" id="{9C72B623-2DE6-9CAA-E05D-7A96C8CDF581}"/>
              </a:ext>
            </a:extLst>
          </p:cNvPr>
          <p:cNvSpPr/>
          <p:nvPr/>
        </p:nvSpPr>
        <p:spPr>
          <a:xfrm>
            <a:off x="113146" y="1687115"/>
            <a:ext cx="7987867" cy="497851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p:spPr>
        <p:txBody>
          <a:bodyPr vert="horz" lIns="91440" tIns="45720" rIns="91440" bIns="45720" rtlCol="0" anchorCtr="0" compatLnSpc="0">
            <a:noAutofit/>
          </a:bodyPr>
          <a:lstStyle/>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a:solidFill>
                  <a:srgbClr val="FEFFFF"/>
                </a:solidFill>
              </a:rPr>
              <a:t>Fonte di:</a:t>
            </a: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a:solidFill>
                  <a:srgbClr val="FEFFFF"/>
                </a:solidFill>
              </a:rPr>
              <a:t>Calcio (</a:t>
            </a:r>
            <a:r>
              <a:rPr lang="en-US" sz="2400" dirty="0" err="1">
                <a:solidFill>
                  <a:srgbClr val="FEFFFF"/>
                </a:solidFill>
              </a:rPr>
              <a:t>maggiore</a:t>
            </a:r>
            <a:r>
              <a:rPr lang="en-US" sz="2400" dirty="0">
                <a:solidFill>
                  <a:srgbClr val="FEFFFF"/>
                </a:solidFill>
              </a:rPr>
              <a:t> </a:t>
            </a:r>
            <a:r>
              <a:rPr lang="en-US" sz="2400" dirty="0" err="1">
                <a:solidFill>
                  <a:srgbClr val="FEFFFF"/>
                </a:solidFill>
              </a:rPr>
              <a:t>biodisponibilità</a:t>
            </a:r>
            <a:r>
              <a:rPr lang="en-US" sz="2400" dirty="0">
                <a:solidFill>
                  <a:srgbClr val="FEFFFF"/>
                </a:solidFill>
              </a:rPr>
              <a:t>)</a:t>
            </a: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err="1">
                <a:solidFill>
                  <a:srgbClr val="FEFFFF"/>
                </a:solidFill>
              </a:rPr>
              <a:t>Proteine</a:t>
            </a:r>
            <a:endParaRPr lang="en-US" sz="2400" dirty="0">
              <a:solidFill>
                <a:srgbClr val="FEFFFF"/>
              </a:solidFill>
            </a:endParaRP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a:solidFill>
                  <a:srgbClr val="FEFFFF"/>
                </a:solidFill>
              </a:rPr>
              <a:t> vit B2, vit. A</a:t>
            </a: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endParaRPr lang="en-US" sz="2400" i="1" dirty="0">
              <a:solidFill>
                <a:srgbClr val="FEFFFF"/>
              </a:solidFill>
            </a:endParaRP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i="1" dirty="0">
                <a:solidFill>
                  <a:srgbClr val="FEFFFF"/>
                </a:solidFill>
              </a:rPr>
              <a:t>1-2 </a:t>
            </a:r>
            <a:r>
              <a:rPr lang="en-US" sz="2400" i="1" dirty="0" err="1">
                <a:solidFill>
                  <a:srgbClr val="FEFFFF"/>
                </a:solidFill>
              </a:rPr>
              <a:t>porzioni</a:t>
            </a:r>
            <a:r>
              <a:rPr lang="en-US" sz="2400" i="1" dirty="0">
                <a:solidFill>
                  <a:srgbClr val="FEFFFF"/>
                </a:solidFill>
              </a:rPr>
              <a:t> die</a:t>
            </a:r>
          </a:p>
          <a:p>
            <a:pPr marL="0" lvl="4">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endParaRPr lang="en-US" sz="2400" dirty="0">
              <a:solidFill>
                <a:srgbClr val="FEFFFF"/>
              </a:solidFill>
            </a:endParaRP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err="1">
                <a:solidFill>
                  <a:srgbClr val="FEFFFF"/>
                </a:solidFill>
              </a:rPr>
              <a:t>Preferire</a:t>
            </a:r>
            <a:r>
              <a:rPr lang="en-US" sz="2400" dirty="0">
                <a:solidFill>
                  <a:srgbClr val="FEFFFF"/>
                </a:solidFill>
              </a:rPr>
              <a:t>:</a:t>
            </a: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a:solidFill>
                  <a:srgbClr val="FEFFFF"/>
                </a:solidFill>
              </a:rPr>
              <a:t>latte </a:t>
            </a:r>
            <a:r>
              <a:rPr lang="en-US" sz="2400" dirty="0" err="1">
                <a:solidFill>
                  <a:srgbClr val="FEFFFF"/>
                </a:solidFill>
              </a:rPr>
              <a:t>parzialmente</a:t>
            </a:r>
            <a:r>
              <a:rPr lang="en-US" sz="2400" dirty="0">
                <a:solidFill>
                  <a:srgbClr val="FEFFFF"/>
                </a:solidFill>
              </a:rPr>
              <a:t> </a:t>
            </a:r>
            <a:r>
              <a:rPr lang="en-US" sz="2400" dirty="0" err="1">
                <a:solidFill>
                  <a:srgbClr val="FEFFFF"/>
                </a:solidFill>
              </a:rPr>
              <a:t>scremato</a:t>
            </a:r>
            <a:r>
              <a:rPr lang="en-US" sz="2400" dirty="0">
                <a:solidFill>
                  <a:srgbClr val="FEFFFF"/>
                </a:solidFill>
              </a:rPr>
              <a:t>  </a:t>
            </a:r>
          </a:p>
          <a:p>
            <a:pPr>
              <a:lnSpc>
                <a:spcPct val="90000"/>
              </a:lnSpc>
              <a:spcBef>
                <a:spcPts val="1000"/>
              </a:spcBef>
              <a:buClr>
                <a:srgbClr val="4B7AAF"/>
              </a:buClr>
              <a:buFont typeface="Wingdings 3" charset="2"/>
              <a:buChar char=""/>
              <a:defRPr sz="1800" b="0" i="0" u="none" strike="noStrike" kern="0" cap="none" spc="0" baseline="0">
                <a:solidFill>
                  <a:srgbClr val="000000"/>
                </a:solidFill>
                <a:uFillTx/>
              </a:defRPr>
            </a:pPr>
            <a:r>
              <a:rPr lang="en-US" sz="2400" dirty="0" err="1">
                <a:solidFill>
                  <a:srgbClr val="FEFFFF"/>
                </a:solidFill>
              </a:rPr>
              <a:t>latticini</a:t>
            </a:r>
            <a:r>
              <a:rPr lang="en-US" sz="2400" dirty="0">
                <a:solidFill>
                  <a:srgbClr val="FEFFFF"/>
                </a:solidFill>
              </a:rPr>
              <a:t> e </a:t>
            </a:r>
            <a:r>
              <a:rPr lang="en-US" sz="2400" dirty="0" err="1">
                <a:solidFill>
                  <a:srgbClr val="FEFFFF"/>
                </a:solidFill>
              </a:rPr>
              <a:t>formaggi</a:t>
            </a:r>
            <a:r>
              <a:rPr lang="en-US" sz="2400" dirty="0">
                <a:solidFill>
                  <a:srgbClr val="FEFFFF"/>
                </a:solidFill>
              </a:rPr>
              <a:t> </a:t>
            </a:r>
            <a:r>
              <a:rPr lang="en-US" sz="2400" dirty="0" err="1">
                <a:solidFill>
                  <a:srgbClr val="FEFFFF"/>
                </a:solidFill>
              </a:rPr>
              <a:t>meno</a:t>
            </a:r>
            <a:r>
              <a:rPr lang="en-US" sz="2400" dirty="0">
                <a:solidFill>
                  <a:srgbClr val="FEFFFF"/>
                </a:solidFill>
              </a:rPr>
              <a:t> </a:t>
            </a:r>
            <a:r>
              <a:rPr lang="en-US" sz="2400" dirty="0" err="1">
                <a:solidFill>
                  <a:srgbClr val="FEFFFF"/>
                </a:solidFill>
              </a:rPr>
              <a:t>grassi</a:t>
            </a:r>
            <a:r>
              <a:rPr lang="en-US" sz="2400" dirty="0">
                <a:solidFill>
                  <a:srgbClr val="FEFFFF"/>
                </a:solidFill>
              </a:rPr>
              <a:t> (</a:t>
            </a:r>
            <a:r>
              <a:rPr lang="en-US" sz="2400" dirty="0" err="1">
                <a:solidFill>
                  <a:srgbClr val="FEFFFF"/>
                </a:solidFill>
              </a:rPr>
              <a:t>formaggi</a:t>
            </a:r>
            <a:r>
              <a:rPr lang="en-US" sz="2400" dirty="0">
                <a:solidFill>
                  <a:srgbClr val="FEFFFF"/>
                </a:solidFill>
              </a:rPr>
              <a:t> </a:t>
            </a:r>
            <a:r>
              <a:rPr lang="en-US" sz="2400" dirty="0" err="1">
                <a:solidFill>
                  <a:srgbClr val="FEFFFF"/>
                </a:solidFill>
              </a:rPr>
              <a:t>freschi</a:t>
            </a:r>
            <a:r>
              <a:rPr lang="en-US" sz="2400" dirty="0">
                <a:solidFill>
                  <a:srgbClr val="FEFFFF"/>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4456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4" name="Picture 3">
            <a:extLst>
              <a:ext uri="{FF2B5EF4-FFF2-40B4-BE49-F238E27FC236}">
                <a16:creationId xmlns:a16="http://schemas.microsoft.com/office/drawing/2014/main" id="{7D23197B-6B96-E713-C2C7-AC8DD64689D5}"/>
              </a:ext>
            </a:extLst>
          </p:cNvPr>
          <p:cNvPicPr>
            <a:picLocks noChangeAspect="1"/>
          </p:cNvPicPr>
          <p:nvPr/>
        </p:nvPicPr>
        <p:blipFill rotWithShape="1">
          <a:blip r:embed="rId3"/>
          <a:srcRect l="41458" r="15208"/>
          <a:stretch/>
        </p:blipFill>
        <p:spPr>
          <a:xfrm>
            <a:off x="8229598" y="10"/>
            <a:ext cx="3962401" cy="6857990"/>
          </a:xfrm>
          <a:prstGeom prst="rect">
            <a:avLst/>
          </a:prstGeom>
          <a:noFill/>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1412CA07-5A3D-8AA1-3F53-34E07BE3A9A1}"/>
              </a:ext>
            </a:extLst>
          </p:cNvPr>
          <p:cNvSpPr txBox="1">
            <a:spLocks noGrp="1"/>
          </p:cNvSpPr>
          <p:nvPr>
            <p:ph type="title" idx="4294967295"/>
          </p:nvPr>
        </p:nvSpPr>
        <p:spPr>
          <a:xfrm>
            <a:off x="541867" y="787400"/>
            <a:ext cx="7145866" cy="778933"/>
          </a:xfrm>
        </p:spPr>
        <p:txBody>
          <a:bodyPr vert="horz" lIns="91440" tIns="45720" rIns="91440" bIns="45720" rtlCol="0" anchor="ctr">
            <a:normAutofit/>
          </a:bodyPr>
          <a:lstStyle/>
          <a:p>
            <a:pPr lvl="0">
              <a:lnSpc>
                <a:spcPct val="90000"/>
              </a:lnSpc>
            </a:pPr>
            <a:r>
              <a:rPr lang="en-US" sz="2200">
                <a:solidFill>
                  <a:srgbClr val="FEFFFF"/>
                </a:solidFill>
              </a:rPr>
              <a:t>Il latte induce un modesto incremento di IGF1, mediatore dell'ormone della crescita (GH)</a:t>
            </a:r>
          </a:p>
        </p:txBody>
      </p:sp>
      <p:sp>
        <p:nvSpPr>
          <p:cNvPr id="3" name="Segnaposto testo 2">
            <a:extLst>
              <a:ext uri="{FF2B5EF4-FFF2-40B4-BE49-F238E27FC236}">
                <a16:creationId xmlns:a16="http://schemas.microsoft.com/office/drawing/2014/main" id="{17BF5AA6-F635-8271-FAAA-C41317E9C57F}"/>
              </a:ext>
            </a:extLst>
          </p:cNvPr>
          <p:cNvSpPr txBox="1">
            <a:spLocks noGrp="1"/>
          </p:cNvSpPr>
          <p:nvPr>
            <p:ph type="body" idx="4294967295"/>
          </p:nvPr>
        </p:nvSpPr>
        <p:spPr>
          <a:xfrm>
            <a:off x="541866" y="2032000"/>
            <a:ext cx="7145867" cy="3879222"/>
          </a:xfrm>
        </p:spPr>
        <p:txBody>
          <a:bodyPr vert="horz" lIns="91440" tIns="45720" rIns="91440" bIns="45720" rtlCol="0">
            <a:normAutofit/>
          </a:bodyPr>
          <a:lstStyle/>
          <a:p>
            <a:pPr lvl="0">
              <a:buClr>
                <a:srgbClr val="DFB980"/>
              </a:buClr>
            </a:pPr>
            <a:endParaRPr lang="en-US" dirty="0">
              <a:solidFill>
                <a:srgbClr val="FEFFFF"/>
              </a:solidFill>
            </a:endParaRPr>
          </a:p>
          <a:p>
            <a:pPr lvl="0">
              <a:buClr>
                <a:srgbClr val="DFB980"/>
              </a:buClr>
              <a:buSzPct val="45000"/>
            </a:pPr>
            <a:r>
              <a:rPr lang="en-US" sz="2800" dirty="0" err="1">
                <a:solidFill>
                  <a:srgbClr val="FEFFFF"/>
                </a:solidFill>
              </a:rPr>
              <a:t>Correla</a:t>
            </a:r>
            <a:r>
              <a:rPr lang="en-US" sz="2800" dirty="0">
                <a:solidFill>
                  <a:srgbClr val="FEFFFF"/>
                </a:solidFill>
              </a:rPr>
              <a:t> con la </a:t>
            </a:r>
            <a:r>
              <a:rPr lang="en-US" sz="2800" dirty="0" err="1">
                <a:solidFill>
                  <a:srgbClr val="FEFFFF"/>
                </a:solidFill>
              </a:rPr>
              <a:t>crescita</a:t>
            </a:r>
            <a:r>
              <a:rPr lang="en-US" sz="2800" dirty="0">
                <a:solidFill>
                  <a:srgbClr val="FEFFFF"/>
                </a:solidFill>
              </a:rPr>
              <a:t> </a:t>
            </a:r>
            <a:r>
              <a:rPr lang="en-US" sz="2800" dirty="0" err="1">
                <a:solidFill>
                  <a:srgbClr val="FEFFFF"/>
                </a:solidFill>
              </a:rPr>
              <a:t>ossea</a:t>
            </a:r>
            <a:r>
              <a:rPr lang="en-US" sz="2800" dirty="0">
                <a:solidFill>
                  <a:srgbClr val="FEFFFF"/>
                </a:solidFill>
              </a:rPr>
              <a:t> e </a:t>
            </a:r>
            <a:r>
              <a:rPr lang="en-US" sz="2800" dirty="0" err="1">
                <a:solidFill>
                  <a:srgbClr val="FEFFFF"/>
                </a:solidFill>
              </a:rPr>
              <a:t>muscolare</a:t>
            </a:r>
            <a:r>
              <a:rPr lang="en-US" sz="2800" dirty="0">
                <a:solidFill>
                  <a:srgbClr val="FEFFFF"/>
                </a:solidFill>
              </a:rPr>
              <a:t> , </a:t>
            </a:r>
            <a:r>
              <a:rPr lang="en-US" sz="2800" dirty="0" err="1">
                <a:solidFill>
                  <a:srgbClr val="FEFFFF"/>
                </a:solidFill>
              </a:rPr>
              <a:t>previene</a:t>
            </a:r>
            <a:r>
              <a:rPr lang="en-US" sz="2800" dirty="0">
                <a:solidFill>
                  <a:srgbClr val="FEFFFF"/>
                </a:solidFill>
              </a:rPr>
              <a:t> </a:t>
            </a:r>
            <a:r>
              <a:rPr lang="en-US" sz="2800" dirty="0" err="1">
                <a:solidFill>
                  <a:srgbClr val="FEFFFF"/>
                </a:solidFill>
              </a:rPr>
              <a:t>fragilità</a:t>
            </a:r>
            <a:r>
              <a:rPr lang="en-US" sz="2800" dirty="0">
                <a:solidFill>
                  <a:srgbClr val="FEFFFF"/>
                </a:solidFill>
              </a:rPr>
              <a:t> in </a:t>
            </a:r>
            <a:r>
              <a:rPr lang="en-US" sz="2800" dirty="0" err="1">
                <a:solidFill>
                  <a:srgbClr val="FEFFFF"/>
                </a:solidFill>
              </a:rPr>
              <a:t>età</a:t>
            </a:r>
            <a:r>
              <a:rPr lang="en-US" sz="2800" dirty="0">
                <a:solidFill>
                  <a:srgbClr val="FEFFFF"/>
                </a:solidFill>
              </a:rPr>
              <a:t> </a:t>
            </a:r>
            <a:r>
              <a:rPr lang="en-US" sz="2800" dirty="0" err="1">
                <a:solidFill>
                  <a:srgbClr val="FEFFFF"/>
                </a:solidFill>
              </a:rPr>
              <a:t>avanzata</a:t>
            </a:r>
            <a:endParaRPr lang="en-US" sz="2800" dirty="0">
              <a:solidFill>
                <a:srgbClr val="FEFFFF"/>
              </a:solidFill>
            </a:endParaRPr>
          </a:p>
          <a:p>
            <a:pPr lvl="0">
              <a:buClr>
                <a:srgbClr val="DFB980"/>
              </a:buClr>
              <a:buSzPct val="45000"/>
            </a:pPr>
            <a:r>
              <a:rPr lang="en-US" sz="2800" dirty="0">
                <a:solidFill>
                  <a:srgbClr val="FEFFFF"/>
                </a:solidFill>
              </a:rPr>
              <a:t>Bambini </a:t>
            </a:r>
            <a:r>
              <a:rPr lang="en-US" sz="2800" dirty="0" err="1">
                <a:solidFill>
                  <a:srgbClr val="FEFFFF"/>
                </a:solidFill>
              </a:rPr>
              <a:t>che</a:t>
            </a:r>
            <a:r>
              <a:rPr lang="en-US" sz="2800" dirty="0">
                <a:solidFill>
                  <a:srgbClr val="FEFFFF"/>
                </a:solidFill>
              </a:rPr>
              <a:t> </a:t>
            </a:r>
            <a:r>
              <a:rPr lang="en-US" sz="2800" dirty="0" err="1">
                <a:solidFill>
                  <a:srgbClr val="FEFFFF"/>
                </a:solidFill>
              </a:rPr>
              <a:t>introducono</a:t>
            </a:r>
            <a:r>
              <a:rPr lang="en-US" sz="2800" dirty="0">
                <a:solidFill>
                  <a:srgbClr val="FEFFFF"/>
                </a:solidFill>
              </a:rPr>
              <a:t> poco latte </a:t>
            </a:r>
            <a:r>
              <a:rPr lang="en-US" sz="2800" dirty="0" err="1">
                <a:solidFill>
                  <a:srgbClr val="FEFFFF"/>
                </a:solidFill>
              </a:rPr>
              <a:t>crescono</a:t>
            </a:r>
            <a:r>
              <a:rPr lang="en-US" sz="2800" dirty="0">
                <a:solidFill>
                  <a:srgbClr val="FEFFFF"/>
                </a:solidFill>
              </a:rPr>
              <a:t> </a:t>
            </a:r>
            <a:r>
              <a:rPr lang="en-US" sz="2800" dirty="0" err="1">
                <a:solidFill>
                  <a:srgbClr val="FEFFFF"/>
                </a:solidFill>
              </a:rPr>
              <a:t>meno</a:t>
            </a:r>
            <a:r>
              <a:rPr lang="en-US" sz="2800" dirty="0">
                <a:solidFill>
                  <a:srgbClr val="FEFFFF"/>
                </a:solidFill>
              </a:rPr>
              <a:t> e </a:t>
            </a:r>
            <a:r>
              <a:rPr lang="en-US" sz="2800" dirty="0" err="1">
                <a:solidFill>
                  <a:srgbClr val="FEFFFF"/>
                </a:solidFill>
              </a:rPr>
              <a:t>hanno</a:t>
            </a:r>
            <a:r>
              <a:rPr lang="en-US" sz="2800" dirty="0">
                <a:solidFill>
                  <a:srgbClr val="FEFFFF"/>
                </a:solidFill>
              </a:rPr>
              <a:t> </a:t>
            </a:r>
            <a:r>
              <a:rPr lang="en-US" sz="2800" dirty="0" err="1">
                <a:solidFill>
                  <a:srgbClr val="FEFFFF"/>
                </a:solidFill>
              </a:rPr>
              <a:t>fragilità</a:t>
            </a:r>
            <a:r>
              <a:rPr lang="en-US" sz="2800" dirty="0">
                <a:solidFill>
                  <a:srgbClr val="FEFFFF"/>
                </a:solidFill>
              </a:rPr>
              <a:t> </a:t>
            </a:r>
            <a:r>
              <a:rPr lang="en-US" sz="2800" dirty="0" err="1">
                <a:solidFill>
                  <a:srgbClr val="FEFFFF"/>
                </a:solidFill>
              </a:rPr>
              <a:t>ossea</a:t>
            </a:r>
            <a:r>
              <a:rPr lang="en-US" sz="2800" dirty="0">
                <a:solidFill>
                  <a:srgbClr val="FEFFFF"/>
                </a:solidFill>
              </a:rPr>
              <a:t> da </a:t>
            </a:r>
            <a:r>
              <a:rPr lang="en-US" sz="2800" dirty="0" err="1">
                <a:solidFill>
                  <a:srgbClr val="FEFFFF"/>
                </a:solidFill>
              </a:rPr>
              <a:t>adulti</a:t>
            </a:r>
            <a:endParaRPr lang="en-US" sz="2800" dirty="0">
              <a:solidFill>
                <a:srgbClr val="FEFFFF"/>
              </a:solidFill>
            </a:endParaRPr>
          </a:p>
          <a:p>
            <a:pPr lvl="0">
              <a:buClr>
                <a:srgbClr val="DFB980"/>
              </a:buClr>
              <a:buSzPct val="45000"/>
            </a:pPr>
            <a:endParaRPr lang="en-US" dirty="0">
              <a:solidFill>
                <a:srgbClr val="FEFFFF"/>
              </a:solidFill>
            </a:endParaRPr>
          </a:p>
          <a:p>
            <a:pPr lvl="0">
              <a:buClr>
                <a:srgbClr val="DFB980"/>
              </a:buClr>
              <a:buSzPct val="45000"/>
            </a:pPr>
            <a:endParaRPr lang="en-US" dirty="0">
              <a:solidFill>
                <a:srgbClr val="FE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EDABB32-3535-EC2C-CAC8-9B45DD17D482}"/>
              </a:ext>
            </a:extLst>
          </p:cNvPr>
          <p:cNvSpPr txBox="1">
            <a:spLocks noGrp="1"/>
          </p:cNvSpPr>
          <p:nvPr>
            <p:ph type="title" idx="4294967295"/>
          </p:nvPr>
        </p:nvSpPr>
        <p:spPr>
          <a:xfrm>
            <a:off x="1288581" y="649424"/>
            <a:ext cx="2454052" cy="3029344"/>
          </a:xfrm>
        </p:spPr>
        <p:txBody>
          <a:bodyPr vert="horz" lIns="91440" tIns="45720" rIns="91440" bIns="45720" rtlCol="0" anchor="t">
            <a:normAutofit/>
          </a:bodyPr>
          <a:lstStyle/>
          <a:p>
            <a:pPr lvl="0">
              <a:lnSpc>
                <a:spcPct val="90000"/>
              </a:lnSpc>
            </a:pPr>
            <a:r>
              <a:rPr lang="en-US" sz="2500" dirty="0">
                <a:solidFill>
                  <a:schemeClr val="bg1"/>
                </a:solidFill>
              </a:rPr>
              <a:t>Il latte induce un </a:t>
            </a:r>
            <a:r>
              <a:rPr lang="en-US" sz="2500" dirty="0" err="1">
                <a:solidFill>
                  <a:schemeClr val="bg1"/>
                </a:solidFill>
              </a:rPr>
              <a:t>modesto</a:t>
            </a:r>
            <a:r>
              <a:rPr lang="en-US" sz="2500" dirty="0">
                <a:solidFill>
                  <a:schemeClr val="bg1"/>
                </a:solidFill>
              </a:rPr>
              <a:t> </a:t>
            </a:r>
            <a:r>
              <a:rPr lang="en-US" sz="2500" dirty="0" err="1">
                <a:solidFill>
                  <a:schemeClr val="bg1"/>
                </a:solidFill>
              </a:rPr>
              <a:t>incremento</a:t>
            </a:r>
            <a:r>
              <a:rPr lang="en-US" sz="2500" dirty="0">
                <a:solidFill>
                  <a:schemeClr val="bg1"/>
                </a:solidFill>
              </a:rPr>
              <a:t> di IGF1, </a:t>
            </a:r>
            <a:r>
              <a:rPr lang="en-US" sz="2500" dirty="0" err="1">
                <a:solidFill>
                  <a:schemeClr val="bg1"/>
                </a:solidFill>
              </a:rPr>
              <a:t>mediatore</a:t>
            </a:r>
            <a:r>
              <a:rPr lang="en-US" sz="2500" dirty="0">
                <a:solidFill>
                  <a:schemeClr val="bg1"/>
                </a:solidFill>
              </a:rPr>
              <a:t> </a:t>
            </a:r>
            <a:r>
              <a:rPr lang="en-US" sz="2500" dirty="0" err="1">
                <a:solidFill>
                  <a:schemeClr val="bg1"/>
                </a:solidFill>
              </a:rPr>
              <a:t>dell'ormone</a:t>
            </a:r>
            <a:r>
              <a:rPr lang="en-US" sz="2500" dirty="0">
                <a:solidFill>
                  <a:schemeClr val="bg1"/>
                </a:solidFill>
              </a:rPr>
              <a:t> </a:t>
            </a:r>
            <a:r>
              <a:rPr lang="en-US" sz="2500" dirty="0" err="1">
                <a:solidFill>
                  <a:schemeClr val="bg1"/>
                </a:solidFill>
              </a:rPr>
              <a:t>della</a:t>
            </a:r>
            <a:r>
              <a:rPr lang="en-US" sz="2500" dirty="0">
                <a:solidFill>
                  <a:schemeClr val="bg1"/>
                </a:solidFill>
              </a:rPr>
              <a:t> </a:t>
            </a:r>
            <a:r>
              <a:rPr lang="en-US" sz="2500" dirty="0" err="1">
                <a:solidFill>
                  <a:schemeClr val="bg1"/>
                </a:solidFill>
              </a:rPr>
              <a:t>crescita</a:t>
            </a:r>
            <a:r>
              <a:rPr lang="en-US" sz="2500" dirty="0">
                <a:solidFill>
                  <a:schemeClr val="bg1"/>
                </a:solidFill>
              </a:rPr>
              <a:t> (GH)</a:t>
            </a:r>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A381DB0C-6ABA-5CEE-5CCD-75ABEC5DA7AC}"/>
              </a:ext>
            </a:extLst>
          </p:cNvPr>
          <p:cNvSpPr txBox="1">
            <a:spLocks noGrp="1"/>
          </p:cNvSpPr>
          <p:nvPr>
            <p:ph type="body" idx="4294967295"/>
          </p:nvPr>
        </p:nvSpPr>
        <p:spPr>
          <a:xfrm>
            <a:off x="4706578" y="589722"/>
            <a:ext cx="6798033" cy="5321500"/>
          </a:xfrm>
        </p:spPr>
        <p:txBody>
          <a:bodyPr vert="horz" lIns="91440" tIns="45720" rIns="91440" bIns="45720" rtlCol="0" anchor="ctr">
            <a:normAutofit/>
          </a:bodyPr>
          <a:lstStyle/>
          <a:p>
            <a:pPr lvl="0">
              <a:buSzPct val="45000"/>
            </a:pPr>
            <a:r>
              <a:rPr lang="en-US"/>
              <a:t>Interferisce con il controllo molecolare esercitato dal fattore di trascrizione p53e dalla DNA metiltransferrasi, potenzialmente facilita l'acne e il tumore della prostata ma... nello studio EPIC non si è evidenziata questa associazione</a:t>
            </a:r>
          </a:p>
          <a:p>
            <a:pPr lvl="0">
              <a:buSzPct val="45000"/>
            </a:pPr>
            <a:r>
              <a:rPr lang="en-US"/>
              <a:t>L'eccesso di proteine stimola la sintesi di IGF1, coinvolto nella programmazione dell'obesità, ma...studi clinici in età prescolare indicano il contrario: consumi più elevati di latte nell'infanzia e negli adolescenti minore grasso sottocutaneoe rischio cardiovascolare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8F901399-D674-E140-B75F-1D530597219B}"/>
              </a:ext>
            </a:extLst>
          </p:cNvPr>
          <p:cNvSpPr txBox="1">
            <a:spLocks noChangeArrowheads="1"/>
          </p:cNvSpPr>
          <p:nvPr/>
        </p:nvSpPr>
        <p:spPr bwMode="auto">
          <a:xfrm>
            <a:off x="2196071" y="256347"/>
            <a:ext cx="7788338" cy="1124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it-IT" altLang="it-IT" sz="2177" b="1" i="1">
                <a:solidFill>
                  <a:srgbClr val="FF9966"/>
                </a:solidFill>
              </a:rPr>
              <a:t>World Healt Report 2002:</a:t>
            </a:r>
            <a:br>
              <a:rPr lang="it-IT" altLang="it-IT" sz="2177" b="1" i="1">
                <a:solidFill>
                  <a:srgbClr val="FF9966"/>
                </a:solidFill>
              </a:rPr>
            </a:br>
            <a:r>
              <a:rPr lang="it-IT" altLang="it-IT" sz="2177" b="1" i="1">
                <a:solidFill>
                  <a:srgbClr val="FF9966"/>
                </a:solidFill>
              </a:rPr>
              <a:t>Fattori di rischio per cardio-vasculopatie </a:t>
            </a:r>
          </a:p>
        </p:txBody>
      </p:sp>
      <p:sp>
        <p:nvSpPr>
          <p:cNvPr id="14339" name="Text Box 2">
            <a:extLst>
              <a:ext uri="{FF2B5EF4-FFF2-40B4-BE49-F238E27FC236}">
                <a16:creationId xmlns:a16="http://schemas.microsoft.com/office/drawing/2014/main" id="{08EED1A3-BE4B-001E-1EF8-E833B9E761B9}"/>
              </a:ext>
            </a:extLst>
          </p:cNvPr>
          <p:cNvSpPr txBox="1">
            <a:spLocks noChangeArrowheads="1"/>
          </p:cNvSpPr>
          <p:nvPr/>
        </p:nvSpPr>
        <p:spPr bwMode="auto">
          <a:xfrm>
            <a:off x="2196072" y="1781468"/>
            <a:ext cx="3874007" cy="445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7" rIns="0" bIns="0"/>
          <a:lstStyle>
            <a:lvl1pPr marL="342900" indent="-25558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Il 75% delle cardio-vasculopatie può essere attribuito a :</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Ipertensione</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Ipercolesterolemia</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Fumo</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Obesità</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Inattività fisica</a:t>
            </a:r>
          </a:p>
          <a:p>
            <a:pPr>
              <a:lnSpc>
                <a:spcPct val="100000"/>
              </a:lnSpc>
              <a:spcAft>
                <a:spcPts val="1293"/>
              </a:spcAft>
              <a:buClrTx/>
            </a:pPr>
            <a:r>
              <a:rPr lang="it-IT" altLang="it-IT" sz="2177" dirty="0">
                <a:solidFill>
                  <a:schemeClr val="bg2">
                    <a:lumMod val="50000"/>
                  </a:schemeClr>
                </a:solidFill>
                <a:latin typeface="Times New Roman" panose="02020603050405020304" pitchFamily="18" charset="0"/>
              </a:rPr>
              <a:t>Basso consumo frutta e verdura</a:t>
            </a:r>
          </a:p>
        </p:txBody>
      </p:sp>
      <p:sp>
        <p:nvSpPr>
          <p:cNvPr id="12291" name="Text Box 3">
            <a:extLst>
              <a:ext uri="{FF2B5EF4-FFF2-40B4-BE49-F238E27FC236}">
                <a16:creationId xmlns:a16="http://schemas.microsoft.com/office/drawing/2014/main" id="{C7012F35-CB56-A044-F5C6-AFF808A4E31D}"/>
              </a:ext>
            </a:extLst>
          </p:cNvPr>
          <p:cNvSpPr txBox="1">
            <a:spLocks noChangeArrowheads="1"/>
          </p:cNvSpPr>
          <p:nvPr/>
        </p:nvSpPr>
        <p:spPr bwMode="auto">
          <a:xfrm>
            <a:off x="6263059" y="1781468"/>
            <a:ext cx="3874007" cy="4491831"/>
          </a:xfrm>
          <a:prstGeom prst="rect">
            <a:avLst/>
          </a:prstGeom>
          <a:noFill/>
          <a:ln w="36000" cap="sq">
            <a:solidFill>
              <a:srgbClr val="FF66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329" tIns="30046" rIns="16329" bIns="16329"/>
          <a:lstStyle>
            <a:lvl1pPr marL="342900" indent="-25558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spcAft>
                <a:spcPts val="1293"/>
              </a:spcAft>
              <a:buClrTx/>
            </a:pPr>
            <a:r>
              <a:rPr lang="it-IT" altLang="it-IT" sz="2177" b="1" dirty="0">
                <a:solidFill>
                  <a:srgbClr val="E6E6E6"/>
                </a:solidFill>
              </a:rPr>
              <a:t> </a:t>
            </a:r>
            <a:r>
              <a:rPr lang="it-IT" altLang="it-IT" sz="2177" b="1" dirty="0">
                <a:solidFill>
                  <a:schemeClr val="bg2">
                    <a:lumMod val="50000"/>
                  </a:schemeClr>
                </a:solidFill>
              </a:rPr>
              <a:t>Più del 50% della mortalità e della disabilità da cardio-vasculopatie </a:t>
            </a:r>
          </a:p>
          <a:p>
            <a:pPr>
              <a:lnSpc>
                <a:spcPct val="95000"/>
              </a:lnSpc>
              <a:spcAft>
                <a:spcPts val="1293"/>
              </a:spcAft>
              <a:buClrTx/>
            </a:pPr>
            <a:endParaRPr lang="it-IT" altLang="it-IT" sz="2177" b="1" dirty="0">
              <a:solidFill>
                <a:schemeClr val="bg2">
                  <a:lumMod val="50000"/>
                </a:schemeClr>
              </a:solidFill>
            </a:endParaRPr>
          </a:p>
          <a:p>
            <a:pPr>
              <a:lnSpc>
                <a:spcPct val="95000"/>
              </a:lnSpc>
              <a:spcAft>
                <a:spcPts val="1293"/>
              </a:spcAft>
              <a:buClrTx/>
            </a:pPr>
            <a:r>
              <a:rPr lang="it-IT" altLang="it-IT" sz="2177" b="1" dirty="0">
                <a:solidFill>
                  <a:schemeClr val="bg2">
                    <a:lumMod val="50000"/>
                  </a:schemeClr>
                </a:solidFill>
              </a:rPr>
              <a:t>PUO' ESSERE EVITATA</a:t>
            </a:r>
          </a:p>
          <a:p>
            <a:pPr>
              <a:lnSpc>
                <a:spcPct val="95000"/>
              </a:lnSpc>
              <a:spcAft>
                <a:spcPts val="1293"/>
              </a:spcAft>
              <a:buClrTx/>
            </a:pPr>
            <a:endParaRPr lang="it-IT" altLang="it-IT" sz="2177" b="1" dirty="0">
              <a:solidFill>
                <a:schemeClr val="bg2">
                  <a:lumMod val="50000"/>
                </a:schemeClr>
              </a:solidFill>
            </a:endParaRPr>
          </a:p>
          <a:p>
            <a:pPr>
              <a:lnSpc>
                <a:spcPct val="95000"/>
              </a:lnSpc>
              <a:spcAft>
                <a:spcPts val="1293"/>
              </a:spcAft>
              <a:buClrTx/>
            </a:pPr>
            <a:r>
              <a:rPr lang="it-IT" altLang="it-IT" sz="2177" b="1" dirty="0">
                <a:solidFill>
                  <a:schemeClr val="bg2">
                    <a:lumMod val="50000"/>
                  </a:schemeClr>
                </a:solidFill>
              </a:rPr>
              <a:t>Semplicemente CORREGGENDO I PRINCIPALI FATTORI DI RISCHIO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fade">
                                      <p:cBhvr additive="repl">
                                        <p:cTn id="7" dur="1000"/>
                                        <p:tgtEl>
                                          <p:spTgt spid="12291"/>
                                        </p:tgtEl>
                                      </p:cBhvr>
                                    </p:animEffect>
                                    <p:anim calcmode="lin" valueType="num">
                                      <p:cBhvr additive="repl">
                                        <p:cTn id="8" dur="1000" fill="hold"/>
                                        <p:tgtEl>
                                          <p:spTgt spid="12291"/>
                                        </p:tgtEl>
                                        <p:attrNameLst>
                                          <p:attrName>ppt_x</p:attrName>
                                        </p:attrNameLst>
                                      </p:cBhvr>
                                      <p:tavLst>
                                        <p:tav>
                                          <p:val>
                                            <p:strVal val="#ppt_x"/>
                                          </p:val>
                                        </p:tav>
                                        <p:tav>
                                          <p:val>
                                            <p:strVal val="#ppt_x"/>
                                          </p:val>
                                        </p:tav>
                                      </p:tavLst>
                                    </p:anim>
                                    <p:anim calcmode="lin" valueType="num">
                                      <p:cBhvr additive="repl">
                                        <p:cTn id="9" dur="1000" fill="hold"/>
                                        <p:tgtEl>
                                          <p:spTgt spid="12291"/>
                                        </p:tgtEl>
                                        <p:attrNameLst>
                                          <p:attrName>ppt_y</p:attrName>
                                        </p:attrNameLst>
                                      </p:cBhvr>
                                      <p:tavLst>
                                        <p:tav>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B3DA36D-7A58-AD9D-AF44-4C056030063A}"/>
              </a:ext>
            </a:extLst>
          </p:cNvPr>
          <p:cNvPicPr>
            <a:picLocks noChangeAspect="1"/>
          </p:cNvPicPr>
          <p:nvPr/>
        </p:nvPicPr>
        <p:blipFill rotWithShape="1">
          <a:blip r:embed="rId3"/>
          <a:srcRect l="24625" r="1377" b="2"/>
          <a:stretch/>
        </p:blipFill>
        <p:spPr>
          <a:xfrm>
            <a:off x="1" y="10"/>
            <a:ext cx="7574440" cy="6857990"/>
          </a:xfrm>
          <a:prstGeom prst="rect">
            <a:avLst/>
          </a:prstGeom>
          <a:noFill/>
        </p:spPr>
      </p:pic>
      <p:sp>
        <p:nvSpPr>
          <p:cNvPr id="4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5C38FF50-957D-3EEB-6AA9-97F85A074DCC}"/>
              </a:ext>
            </a:extLst>
          </p:cNvPr>
          <p:cNvSpPr txBox="1">
            <a:spLocks noGrp="1"/>
          </p:cNvSpPr>
          <p:nvPr>
            <p:ph type="title" idx="4294967295"/>
          </p:nvPr>
        </p:nvSpPr>
        <p:spPr>
          <a:xfrm>
            <a:off x="541867" y="787400"/>
            <a:ext cx="7145866" cy="778933"/>
          </a:xfrm>
        </p:spPr>
        <p:txBody>
          <a:bodyPr vert="horz" lIns="91440" tIns="45720" rIns="91440" bIns="45720" rtlCol="0" anchor="ctr">
            <a:normAutofit/>
          </a:bodyPr>
          <a:lstStyle/>
          <a:p>
            <a:pPr lvl="0"/>
            <a:r>
              <a:rPr lang="en-US" sz="3200">
                <a:solidFill>
                  <a:srgbClr val="FEFFFF"/>
                </a:solidFill>
              </a:rPr>
              <a:t>Latte e tumore</a:t>
            </a:r>
          </a:p>
        </p:txBody>
      </p:sp>
      <p:sp>
        <p:nvSpPr>
          <p:cNvPr id="3" name="Segnaposto testo 2">
            <a:extLst>
              <a:ext uri="{FF2B5EF4-FFF2-40B4-BE49-F238E27FC236}">
                <a16:creationId xmlns:a16="http://schemas.microsoft.com/office/drawing/2014/main" id="{07148A2A-510A-021E-4005-FDC3FB69C475}"/>
              </a:ext>
            </a:extLst>
          </p:cNvPr>
          <p:cNvSpPr txBox="1">
            <a:spLocks noGrp="1"/>
          </p:cNvSpPr>
          <p:nvPr>
            <p:ph type="body" idx="4294967295"/>
          </p:nvPr>
        </p:nvSpPr>
        <p:spPr>
          <a:xfrm>
            <a:off x="7860770" y="2017668"/>
            <a:ext cx="3750205" cy="3857816"/>
          </a:xfrm>
        </p:spPr>
        <p:txBody>
          <a:bodyPr vert="horz" lIns="91440" tIns="45720" rIns="91440" bIns="45720" rtlCol="0">
            <a:normAutofit/>
          </a:bodyPr>
          <a:lstStyle/>
          <a:p>
            <a:pPr lvl="0">
              <a:buSzPct val="45000"/>
            </a:pPr>
            <a:r>
              <a:rPr lang="en-US" sz="2400" dirty="0">
                <a:solidFill>
                  <a:schemeClr val="tx1">
                    <a:lumMod val="95000"/>
                    <a:lumOff val="5000"/>
                  </a:schemeClr>
                </a:solidFill>
              </a:rPr>
              <a:t>Non vi è </a:t>
            </a:r>
            <a:r>
              <a:rPr lang="en-US" sz="2400" dirty="0" err="1">
                <a:solidFill>
                  <a:schemeClr val="tx1">
                    <a:lumMod val="95000"/>
                    <a:lumOff val="5000"/>
                  </a:schemeClr>
                </a:solidFill>
              </a:rPr>
              <a:t>nessuna</a:t>
            </a:r>
            <a:r>
              <a:rPr lang="en-US" sz="2400" dirty="0">
                <a:solidFill>
                  <a:schemeClr val="tx1">
                    <a:lumMod val="95000"/>
                    <a:lumOff val="5000"/>
                  </a:schemeClr>
                </a:solidFill>
              </a:rPr>
              <a:t> </a:t>
            </a:r>
            <a:r>
              <a:rPr lang="en-US" sz="2400" dirty="0" err="1">
                <a:solidFill>
                  <a:schemeClr val="tx1">
                    <a:lumMod val="95000"/>
                    <a:lumOff val="5000"/>
                  </a:schemeClr>
                </a:solidFill>
              </a:rPr>
              <a:t>validata</a:t>
            </a:r>
            <a:r>
              <a:rPr lang="en-US" sz="2400" dirty="0">
                <a:solidFill>
                  <a:schemeClr val="tx1">
                    <a:lumMod val="95000"/>
                    <a:lumOff val="5000"/>
                  </a:schemeClr>
                </a:solidFill>
              </a:rPr>
              <a:t> </a:t>
            </a:r>
            <a:r>
              <a:rPr lang="en-US" sz="2400" dirty="0" err="1">
                <a:solidFill>
                  <a:schemeClr val="tx1">
                    <a:lumMod val="95000"/>
                    <a:lumOff val="5000"/>
                  </a:schemeClr>
                </a:solidFill>
              </a:rPr>
              <a:t>evidenza</a:t>
            </a:r>
            <a:r>
              <a:rPr lang="en-US" sz="2400" dirty="0">
                <a:solidFill>
                  <a:schemeClr val="tx1">
                    <a:lumMod val="95000"/>
                    <a:lumOff val="5000"/>
                  </a:schemeClr>
                </a:solidFill>
              </a:rPr>
              <a:t> </a:t>
            </a:r>
            <a:r>
              <a:rPr lang="en-US" sz="2400" dirty="0" err="1">
                <a:solidFill>
                  <a:schemeClr val="tx1">
                    <a:lumMod val="95000"/>
                    <a:lumOff val="5000"/>
                  </a:schemeClr>
                </a:solidFill>
              </a:rPr>
              <a:t>che</a:t>
            </a:r>
            <a:r>
              <a:rPr lang="en-US" sz="2400" dirty="0">
                <a:solidFill>
                  <a:schemeClr val="tx1">
                    <a:lumMod val="95000"/>
                    <a:lumOff val="5000"/>
                  </a:schemeClr>
                </a:solidFill>
              </a:rPr>
              <a:t> il latte </a:t>
            </a:r>
            <a:r>
              <a:rPr lang="en-US" sz="2400" dirty="0" err="1">
                <a:solidFill>
                  <a:schemeClr val="tx1">
                    <a:lumMod val="95000"/>
                    <a:lumOff val="5000"/>
                  </a:schemeClr>
                </a:solidFill>
              </a:rPr>
              <a:t>faciliti</a:t>
            </a:r>
            <a:r>
              <a:rPr lang="en-US" sz="2400" dirty="0">
                <a:solidFill>
                  <a:schemeClr val="tx1">
                    <a:lumMod val="95000"/>
                    <a:lumOff val="5000"/>
                  </a:schemeClr>
                </a:solidFill>
              </a:rPr>
              <a:t> la </a:t>
            </a:r>
            <a:r>
              <a:rPr lang="en-US" sz="2400" dirty="0" err="1">
                <a:solidFill>
                  <a:schemeClr val="tx1">
                    <a:lumMod val="95000"/>
                    <a:lumOff val="5000"/>
                  </a:schemeClr>
                </a:solidFill>
              </a:rPr>
              <a:t>comparsa</a:t>
            </a:r>
            <a:r>
              <a:rPr lang="en-US" sz="2400" dirty="0">
                <a:solidFill>
                  <a:schemeClr val="tx1">
                    <a:lumMod val="95000"/>
                    <a:lumOff val="5000"/>
                  </a:schemeClr>
                </a:solidFill>
              </a:rPr>
              <a:t> di </a:t>
            </a:r>
            <a:r>
              <a:rPr lang="en-US" sz="2400" dirty="0" err="1">
                <a:solidFill>
                  <a:schemeClr val="tx1">
                    <a:lumMod val="95000"/>
                    <a:lumOff val="5000"/>
                  </a:schemeClr>
                </a:solidFill>
              </a:rPr>
              <a:t>tumore</a:t>
            </a:r>
            <a:r>
              <a:rPr lang="en-US" sz="2400" dirty="0">
                <a:solidFill>
                  <a:schemeClr val="tx1">
                    <a:lumMod val="95000"/>
                    <a:lumOff val="5000"/>
                  </a:schemeClr>
                </a:solidFill>
              </a:rPr>
              <a:t>, </a:t>
            </a:r>
            <a:r>
              <a:rPr lang="en-US" sz="2400" dirty="0" err="1">
                <a:solidFill>
                  <a:schemeClr val="tx1">
                    <a:lumMod val="95000"/>
                    <a:lumOff val="5000"/>
                  </a:schemeClr>
                </a:solidFill>
              </a:rPr>
              <a:t>incluso</a:t>
            </a:r>
            <a:r>
              <a:rPr lang="en-US" sz="2400" dirty="0">
                <a:solidFill>
                  <a:schemeClr val="tx1">
                    <a:lumMod val="95000"/>
                    <a:lumOff val="5000"/>
                  </a:schemeClr>
                </a:solidFill>
              </a:rPr>
              <a:t> il </a:t>
            </a:r>
            <a:r>
              <a:rPr lang="en-US" sz="2400" dirty="0" err="1">
                <a:solidFill>
                  <a:schemeClr val="tx1">
                    <a:lumMod val="95000"/>
                    <a:lumOff val="5000"/>
                  </a:schemeClr>
                </a:solidFill>
              </a:rPr>
              <a:t>tumore</a:t>
            </a:r>
            <a:r>
              <a:rPr lang="en-US" sz="2400" dirty="0">
                <a:solidFill>
                  <a:schemeClr val="tx1">
                    <a:lumMod val="95000"/>
                    <a:lumOff val="5000"/>
                  </a:schemeClr>
                </a:solidFill>
              </a:rPr>
              <a:t> </a:t>
            </a:r>
            <a:r>
              <a:rPr lang="en-US" sz="2400" dirty="0" err="1">
                <a:solidFill>
                  <a:schemeClr val="tx1">
                    <a:lumMod val="95000"/>
                    <a:lumOff val="5000"/>
                  </a:schemeClr>
                </a:solidFill>
              </a:rPr>
              <a:t>alla</a:t>
            </a:r>
            <a:r>
              <a:rPr lang="en-US" sz="2400" dirty="0">
                <a:solidFill>
                  <a:schemeClr val="tx1">
                    <a:lumMod val="95000"/>
                    <a:lumOff val="5000"/>
                  </a:schemeClr>
                </a:solidFill>
              </a:rPr>
              <a:t> </a:t>
            </a:r>
            <a:r>
              <a:rPr lang="en-US" sz="2400" dirty="0" err="1">
                <a:solidFill>
                  <a:schemeClr val="tx1">
                    <a:lumMod val="95000"/>
                    <a:lumOff val="5000"/>
                  </a:schemeClr>
                </a:solidFill>
              </a:rPr>
              <a:t>prostata</a:t>
            </a:r>
            <a:r>
              <a:rPr lang="en-US" sz="2400" dirty="0">
                <a:solidFill>
                  <a:schemeClr val="tx1">
                    <a:lumMod val="95000"/>
                    <a:lumOff val="5000"/>
                  </a:schemeClr>
                </a:solidFill>
              </a:rPr>
              <a:t>, pancreas, </a:t>
            </a:r>
            <a:r>
              <a:rPr lang="en-US" sz="2400" dirty="0" err="1">
                <a:solidFill>
                  <a:schemeClr val="tx1">
                    <a:lumMod val="95000"/>
                    <a:lumOff val="5000"/>
                  </a:schemeClr>
                </a:solidFill>
              </a:rPr>
              <a:t>mammella</a:t>
            </a:r>
            <a:r>
              <a:rPr lang="en-US" sz="2400" dirty="0">
                <a:solidFill>
                  <a:schemeClr val="tx1">
                    <a:lumMod val="95000"/>
                    <a:lumOff val="5000"/>
                  </a:schemeClr>
                </a:solidFill>
              </a:rPr>
              <a:t>, colon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8F15DE-0C82-7773-96B9-3BE98E6103FB}"/>
              </a:ext>
            </a:extLst>
          </p:cNvPr>
          <p:cNvSpPr txBox="1">
            <a:spLocks noGrp="1"/>
          </p:cNvSpPr>
          <p:nvPr>
            <p:ph type="title" idx="4294967295"/>
          </p:nvPr>
        </p:nvSpPr>
        <p:spPr>
          <a:xfrm>
            <a:off x="1259893" y="3101093"/>
            <a:ext cx="2454052" cy="3029344"/>
          </a:xfrm>
        </p:spPr>
        <p:txBody>
          <a:bodyPr vert="horz" lIns="91440" tIns="45720" rIns="91440" bIns="45720" rtlCol="0" anchor="t">
            <a:normAutofit/>
          </a:bodyPr>
          <a:lstStyle/>
          <a:p>
            <a:pPr lvl="0">
              <a:lnSpc>
                <a:spcPct val="90000"/>
              </a:lnSpc>
            </a:pPr>
            <a:r>
              <a:rPr lang="en-US" sz="2500">
                <a:solidFill>
                  <a:schemeClr val="bg1"/>
                </a:solidFill>
              </a:rPr>
              <a:t>World Cancer Research Found/ American Institute for Cancer Research (WCRF/AICR)</a:t>
            </a:r>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BC067212-B6C2-23EB-48BB-224149340947}"/>
              </a:ext>
            </a:extLst>
          </p:cNvPr>
          <p:cNvSpPr txBox="1">
            <a:spLocks noGrp="1"/>
          </p:cNvSpPr>
          <p:nvPr>
            <p:ph type="body" idx="4294967295"/>
          </p:nvPr>
        </p:nvSpPr>
        <p:spPr>
          <a:xfrm>
            <a:off x="4706578" y="589722"/>
            <a:ext cx="6798033" cy="5321500"/>
          </a:xfrm>
        </p:spPr>
        <p:txBody>
          <a:bodyPr vert="horz" lIns="91440" tIns="45720" rIns="91440" bIns="45720" rtlCol="0" anchor="ctr">
            <a:normAutofit/>
          </a:bodyPr>
          <a:lstStyle/>
          <a:p>
            <a:pPr lvl="0">
              <a:buSzPct val="45000"/>
            </a:pPr>
            <a:r>
              <a:rPr lang="en-US"/>
              <a:t>Mantenersi costantemente snelli, ma non sottopeso</a:t>
            </a:r>
          </a:p>
          <a:p>
            <a:pPr lvl="0">
              <a:buSzPct val="45000"/>
            </a:pPr>
            <a:r>
              <a:rPr lang="en-US"/>
              <a:t>Attività fisica di almeno 30 min al giorno</a:t>
            </a:r>
          </a:p>
          <a:p>
            <a:pPr lvl="0">
              <a:buSzPct val="45000"/>
            </a:pPr>
            <a:r>
              <a:rPr lang="en-US"/>
              <a:t>Evitare bevande zuccherate e alimenti troppo calorici</a:t>
            </a:r>
          </a:p>
          <a:p>
            <a:pPr lvl="0">
              <a:buSzPct val="45000"/>
            </a:pPr>
            <a:r>
              <a:rPr lang="en-US"/>
              <a:t>Mangiare verdura, frutta, cibi integrali e legumi</a:t>
            </a:r>
          </a:p>
          <a:p>
            <a:pPr lvl="0">
              <a:buSzPct val="45000"/>
            </a:pPr>
            <a:r>
              <a:rPr lang="en-US"/>
              <a:t>Limitare consumo di carne rossa e evitare le carni conservate</a:t>
            </a:r>
          </a:p>
          <a:p>
            <a:pPr lvl="0">
              <a:buSzPct val="45000"/>
            </a:pPr>
            <a:r>
              <a:rPr lang="en-US"/>
              <a:t>Limitare il consumo di bevande alcoliche</a:t>
            </a:r>
          </a:p>
          <a:p>
            <a:pPr lvl="0">
              <a:buSzPct val="45000"/>
            </a:pPr>
            <a:r>
              <a:rPr lang="en-US"/>
              <a:t>Limitare il consumo di sale e cibi conservati con sale</a:t>
            </a:r>
          </a:p>
          <a:p>
            <a:pPr lvl="0">
              <a:buSzPct val="45000"/>
            </a:pPr>
            <a:r>
              <a:rPr lang="en-US"/>
              <a:t>Non usare supplementi dietetici per prevenire il cancro</a:t>
            </a:r>
          </a:p>
          <a:p>
            <a:pPr lvl="0">
              <a:buSzPct val="45000"/>
            </a:pPr>
            <a:r>
              <a:rPr lang="en-US"/>
              <a:t>Consigliato l'allattamento esclusivo per sei mesi</a:t>
            </a:r>
          </a:p>
          <a:p>
            <a:pPr lvl="0">
              <a:buSzPct val="45000"/>
            </a:pPr>
            <a:r>
              <a:rPr lang="en-US"/>
              <a:t>Le raccomandazione dietetiche per la prevenzione dell'insorgenza, valgono anche come prevenzione per le recidive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4705" name="Rectangle 114704">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3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07" name="Rectangle 114706">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691" name="Picture 2">
            <a:extLst>
              <a:ext uri="{FF2B5EF4-FFF2-40B4-BE49-F238E27FC236}">
                <a16:creationId xmlns:a16="http://schemas.microsoft.com/office/drawing/2014/main" id="{A30ADADE-D823-F4CD-F21C-88B0E1CEF8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765" y="643467"/>
            <a:ext cx="5942469" cy="5571066"/>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6785" name="Group 116784">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678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678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6788"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16789"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16790"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16791"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1679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16793"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16794"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16795"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16796"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16797"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16799" name="Group 11679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1680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1680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1680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1680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1680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1680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1680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1680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1680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1680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1681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1681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16813" name="Rectangle 116812">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6815"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116817" name="Rectangle 116816">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739" name="Picture 2">
            <a:extLst>
              <a:ext uri="{FF2B5EF4-FFF2-40B4-BE49-F238E27FC236}">
                <a16:creationId xmlns:a16="http://schemas.microsoft.com/office/drawing/2014/main" id="{205A363F-A40C-0132-04A2-48939A6AED55}"/>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8000" r="-1" b="-1"/>
          <a:stretch/>
        </p:blipFill>
        <p:spPr bwMode="auto">
          <a:xfrm>
            <a:off x="20" y="10"/>
            <a:ext cx="12191980"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38" name="Text Box 1">
            <a:extLst>
              <a:ext uri="{FF2B5EF4-FFF2-40B4-BE49-F238E27FC236}">
                <a16:creationId xmlns:a16="http://schemas.microsoft.com/office/drawing/2014/main" id="{251AED7E-9AF2-D068-64F7-AB92778DB9CB}"/>
              </a:ext>
            </a:extLst>
          </p:cNvPr>
          <p:cNvSpPr txBox="1">
            <a:spLocks noChangeArrowheads="1"/>
          </p:cNvSpPr>
          <p:nvPr/>
        </p:nvSpPr>
        <p:spPr bwMode="auto">
          <a:xfrm>
            <a:off x="2589213" y="2514600"/>
            <a:ext cx="8915399" cy="22627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ct val="0"/>
              </a:spcBef>
              <a:spcAft>
                <a:spcPts val="600"/>
              </a:spcAft>
              <a:buClrTx/>
            </a:pPr>
            <a:r>
              <a:rPr lang="en-US" altLang="it-IT" sz="5400" b="1" i="1">
                <a:solidFill>
                  <a:schemeClr val="tx1"/>
                </a:solidFill>
                <a:latin typeface="+mj-lt"/>
                <a:ea typeface="+mj-ea"/>
                <a:cs typeface="+mj-cs"/>
              </a:rPr>
              <a:t>ALIMENTAZIONE E ATTIVITA’ FISICA</a:t>
            </a:r>
          </a:p>
        </p:txBody>
      </p:sp>
      <p:sp>
        <p:nvSpPr>
          <p:cNvPr id="116819" name="Rectangle 116818">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9525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6821"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18792" name="Group 11879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879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879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879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1879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1879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1879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1879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1880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1880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1880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1880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1880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18806" name="Group 11880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1880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1880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1880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1881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1881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1881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1881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1881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1881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1881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1881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1881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18820" name="Rectangle 11881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8822"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118824" name="Rectangle 118823">
            <a:extLst>
              <a:ext uri="{FF2B5EF4-FFF2-40B4-BE49-F238E27FC236}">
                <a16:creationId xmlns:a16="http://schemas.microsoft.com/office/drawing/2014/main" id="{54E27926-1B1B-43E1-B66E-BCD3D722D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826" name="Rectangle 118825">
            <a:extLst>
              <a:ext uri="{FF2B5EF4-FFF2-40B4-BE49-F238E27FC236}">
                <a16:creationId xmlns:a16="http://schemas.microsoft.com/office/drawing/2014/main" id="{4FCF62FB-9690-4C28-8794-1D59EC65F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9734" cy="6858000"/>
          </a:xfrm>
          <a:prstGeom prst="rect">
            <a:avLst/>
          </a:prstGeom>
          <a:solidFill>
            <a:srgbClr val="5247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8786" name="Text Box 1">
            <a:extLst>
              <a:ext uri="{FF2B5EF4-FFF2-40B4-BE49-F238E27FC236}">
                <a16:creationId xmlns:a16="http://schemas.microsoft.com/office/drawing/2014/main" id="{20F0A457-128F-73E9-16D6-404932CD658C}"/>
              </a:ext>
            </a:extLst>
          </p:cNvPr>
          <p:cNvSpPr txBox="1">
            <a:spLocks noChangeArrowheads="1"/>
          </p:cNvSpPr>
          <p:nvPr/>
        </p:nvSpPr>
        <p:spPr bwMode="auto">
          <a:xfrm>
            <a:off x="540279" y="1795849"/>
            <a:ext cx="3778870" cy="31148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ct val="0"/>
              </a:spcBef>
              <a:spcAft>
                <a:spcPts val="600"/>
              </a:spcAft>
              <a:buClrTx/>
            </a:pPr>
            <a:r>
              <a:rPr lang="en-US" altLang="it-IT" sz="4000" b="1" i="1">
                <a:solidFill>
                  <a:srgbClr val="FEFFFF"/>
                </a:solidFill>
                <a:latin typeface="+mj-lt"/>
                <a:ea typeface="+mj-ea"/>
                <a:cs typeface="+mj-cs"/>
              </a:rPr>
              <a:t>QUALE ATTIVITA’ FISICA?</a:t>
            </a:r>
          </a:p>
        </p:txBody>
      </p:sp>
      <p:pic>
        <p:nvPicPr>
          <p:cNvPr id="118787" name="Picture 2">
            <a:extLst>
              <a:ext uri="{FF2B5EF4-FFF2-40B4-BE49-F238E27FC236}">
                <a16:creationId xmlns:a16="http://schemas.microsoft.com/office/drawing/2014/main" id="{37280DEB-36DD-E141-4EE4-7E46274E1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62" r="12606"/>
          <a:stretch/>
        </p:blipFill>
        <p:spPr bwMode="auto">
          <a:xfrm>
            <a:off x="4639732" y="10"/>
            <a:ext cx="7552267"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828" name="Freeform 5">
            <a:extLst>
              <a:ext uri="{FF2B5EF4-FFF2-40B4-BE49-F238E27FC236}">
                <a16:creationId xmlns:a16="http://schemas.microsoft.com/office/drawing/2014/main" id="{72E9BF2B-2D1E-41E3-ADDD-4CBCC1A6A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0840" name="Group 12083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084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084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084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084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2084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2084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2084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2084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2084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2085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2085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2085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20854" name="Group 12085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2085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2085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2085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2085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2085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2086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2086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2086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2086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2086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2086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2086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20868" name="Rectangle 12086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087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120872" name="Rectangle 120871">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5" name="Rectangle 2">
            <a:extLst>
              <a:ext uri="{FF2B5EF4-FFF2-40B4-BE49-F238E27FC236}">
                <a16:creationId xmlns:a16="http://schemas.microsoft.com/office/drawing/2014/main" id="{D7C1ECBD-8710-6883-7C27-61A35EA07C1B}"/>
              </a:ext>
            </a:extLst>
          </p:cNvPr>
          <p:cNvSpPr>
            <a:spLocks noGrp="1" noChangeArrowheads="1"/>
          </p:cNvSpPr>
          <p:nvPr>
            <p:ph type="title"/>
          </p:nvPr>
        </p:nvSpPr>
        <p:spPr>
          <a:xfrm>
            <a:off x="2726310" y="5833012"/>
            <a:ext cx="8915399" cy="823448"/>
          </a:xfrm>
        </p:spPr>
        <p:txBody>
          <a:bodyPr vert="horz" lIns="91440" tIns="45720" rIns="91440" bIns="45720" rtlCol="0" anchor="b">
            <a:normAutofit fontScale="90000"/>
          </a:bodyPr>
          <a:lstStyle/>
          <a:p>
            <a:pPr>
              <a:lnSpc>
                <a:spcPct val="9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br>
              <a:rPr lang="en-US" altLang="it-IT" sz="1100" dirty="0"/>
            </a:br>
            <a:br>
              <a:rPr lang="en-US" altLang="it-IT" sz="1100" dirty="0"/>
            </a:br>
            <a:r>
              <a:rPr lang="en-US" altLang="it-IT" sz="2700" dirty="0"/>
              <a:t>Il </a:t>
            </a:r>
            <a:r>
              <a:rPr lang="en-US" altLang="it-IT" sz="2700" dirty="0" err="1"/>
              <a:t>dottore</a:t>
            </a:r>
            <a:r>
              <a:rPr lang="en-US" altLang="it-IT" sz="2700" dirty="0"/>
              <a:t> dice </a:t>
            </a:r>
            <a:r>
              <a:rPr lang="en-US" altLang="it-IT" sz="2700" dirty="0" err="1"/>
              <a:t>che</a:t>
            </a:r>
            <a:r>
              <a:rPr lang="en-US" altLang="it-IT" sz="2700" dirty="0"/>
              <a:t> </a:t>
            </a:r>
            <a:r>
              <a:rPr lang="en-US" altLang="it-IT" sz="2700" dirty="0" err="1"/>
              <a:t>deve</a:t>
            </a:r>
            <a:r>
              <a:rPr lang="en-US" altLang="it-IT" sz="2700" dirty="0"/>
              <a:t> fare </a:t>
            </a:r>
            <a:r>
              <a:rPr lang="en-US" altLang="it-IT" sz="2700" dirty="0" err="1"/>
              <a:t>più</a:t>
            </a:r>
            <a:r>
              <a:rPr lang="en-US" altLang="it-IT" sz="2700" dirty="0"/>
              <a:t> </a:t>
            </a:r>
            <a:r>
              <a:rPr lang="en-US" altLang="it-IT" sz="2700" dirty="0" err="1"/>
              <a:t>attività</a:t>
            </a:r>
            <a:r>
              <a:rPr lang="en-US" altLang="it-IT" sz="2700" dirty="0"/>
              <a:t> </a:t>
            </a:r>
            <a:r>
              <a:rPr lang="en-US" altLang="it-IT" sz="2700" dirty="0" err="1"/>
              <a:t>fisica</a:t>
            </a:r>
            <a:r>
              <a:rPr lang="en-US" altLang="it-IT" sz="2700" dirty="0"/>
              <a:t>, </a:t>
            </a:r>
            <a:r>
              <a:rPr lang="en-US" altLang="it-IT" sz="2700" dirty="0" err="1"/>
              <a:t>così</a:t>
            </a:r>
            <a:r>
              <a:rPr lang="en-US" altLang="it-IT" sz="2700" dirty="0"/>
              <a:t> </a:t>
            </a:r>
            <a:r>
              <a:rPr lang="en-US" altLang="it-IT" sz="2700" dirty="0" err="1"/>
              <a:t>gli</a:t>
            </a:r>
            <a:r>
              <a:rPr lang="en-US" altLang="it-IT" sz="2700" dirty="0"/>
              <a:t> </a:t>
            </a:r>
            <a:r>
              <a:rPr lang="en-US" altLang="it-IT" sz="2700" dirty="0" err="1"/>
              <a:t>nascondo</a:t>
            </a:r>
            <a:r>
              <a:rPr lang="en-US" altLang="it-IT" sz="2700" dirty="0"/>
              <a:t> il </a:t>
            </a:r>
            <a:r>
              <a:rPr lang="en-US" altLang="it-IT" sz="2700" dirty="0" err="1"/>
              <a:t>telecomando</a:t>
            </a:r>
            <a:r>
              <a:rPr lang="en-US" altLang="it-IT" sz="2700" dirty="0"/>
              <a:t> </a:t>
            </a:r>
            <a:r>
              <a:rPr lang="en-US" altLang="it-IT" sz="2700" dirty="0" err="1"/>
              <a:t>tre</a:t>
            </a:r>
            <a:r>
              <a:rPr lang="en-US" altLang="it-IT" sz="2700" dirty="0"/>
              <a:t> volte </a:t>
            </a:r>
            <a:r>
              <a:rPr lang="en-US" altLang="it-IT" sz="2700" dirty="0" err="1"/>
              <a:t>alla</a:t>
            </a:r>
            <a:r>
              <a:rPr lang="en-US" altLang="it-IT" sz="2700" dirty="0"/>
              <a:t> </a:t>
            </a:r>
            <a:r>
              <a:rPr lang="en-US" altLang="it-IT" sz="2700" dirty="0" err="1"/>
              <a:t>settimana</a:t>
            </a:r>
            <a:r>
              <a:rPr lang="en-US" altLang="it-IT" sz="2700" dirty="0"/>
              <a:t>!</a:t>
            </a:r>
            <a:br>
              <a:rPr lang="en-US" altLang="it-IT" sz="2700" dirty="0"/>
            </a:br>
            <a:br>
              <a:rPr lang="en-US" altLang="it-IT" sz="2700" dirty="0"/>
            </a:br>
            <a:br>
              <a:rPr lang="en-US" altLang="it-IT" sz="2700" dirty="0"/>
            </a:br>
            <a:br>
              <a:rPr lang="en-US" altLang="it-IT" sz="1100" dirty="0"/>
            </a:br>
            <a:endParaRPr lang="en-US" altLang="it-IT" sz="1100" dirty="0"/>
          </a:p>
        </p:txBody>
      </p:sp>
      <p:sp>
        <p:nvSpPr>
          <p:cNvPr id="120874" name="Rectangle 120873">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0876"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pic>
        <p:nvPicPr>
          <p:cNvPr id="120834" name="Picture 1">
            <a:extLst>
              <a:ext uri="{FF2B5EF4-FFF2-40B4-BE49-F238E27FC236}">
                <a16:creationId xmlns:a16="http://schemas.microsoft.com/office/drawing/2014/main" id="{FD7817B6-0DA5-9BD0-99DC-9FFE227EA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901"/>
          <a:stretch>
            <a:fillRect/>
          </a:stretch>
        </p:blipFill>
        <p:spPr bwMode="auto">
          <a:xfrm>
            <a:off x="2589211" y="634963"/>
            <a:ext cx="8140701" cy="4259729"/>
          </a:xfrm>
          <a:prstGeom prst="rect">
            <a:avLst/>
          </a:prstGeom>
          <a:noFill/>
          <a:extLst>
            <a:ext uri="{909E8E84-426E-40DD-AFC4-6F175D3DCCD1}">
              <a14:hiddenFill xmlns:a14="http://schemas.microsoft.com/office/drawing/2010/main">
                <a:blipFill dpi="0" rotWithShape="0">
                  <a:blip/>
                  <a:srcRect b="2190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2887" name="Rectangle 122886">
            <a:extLst>
              <a:ext uri="{FF2B5EF4-FFF2-40B4-BE49-F238E27FC236}">
                <a16:creationId xmlns:a16="http://schemas.microsoft.com/office/drawing/2014/main" id="{8E612726-6AD2-4BFC-B44A-BA092E1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9" name="Rectangle 122888">
            <a:extLst>
              <a:ext uri="{FF2B5EF4-FFF2-40B4-BE49-F238E27FC236}">
                <a16:creationId xmlns:a16="http://schemas.microsoft.com/office/drawing/2014/main" id="{884B9C2C-FD52-48EF-8BDE-720C5030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2891"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122882" name="Picture 1">
            <a:extLst>
              <a:ext uri="{FF2B5EF4-FFF2-40B4-BE49-F238E27FC236}">
                <a16:creationId xmlns:a16="http://schemas.microsoft.com/office/drawing/2014/main" id="{6C1708AE-B02F-F1F4-73CE-ABFEA468D8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8690" y="640080"/>
            <a:ext cx="6464951" cy="5252773"/>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4937" name="Group 124936">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4938"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4939"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4940"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4941"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24942"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24943"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24944"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24945"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24946"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24947"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24948"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24949"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24951" name="Group 124950">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24952"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24953"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24954"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24955"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24956"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24957"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24958"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24959"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24960"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24961"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24962"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24963"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24965" name="Rectangle 124964">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4967"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24969" name="Rectangle 12496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971" name="Rectangle 12497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0454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24932" name="Picture 3">
            <a:extLst>
              <a:ext uri="{FF2B5EF4-FFF2-40B4-BE49-F238E27FC236}">
                <a16:creationId xmlns:a16="http://schemas.microsoft.com/office/drawing/2014/main" id="{A275B8F7-0612-2D16-82FC-40E9FB2DE2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91" r="17174" b="2"/>
          <a:stretch/>
        </p:blipFill>
        <p:spPr bwMode="auto">
          <a:xfrm>
            <a:off x="8229598" y="10"/>
            <a:ext cx="3962401"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7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4930" name="Text Box 1">
            <a:extLst>
              <a:ext uri="{FF2B5EF4-FFF2-40B4-BE49-F238E27FC236}">
                <a16:creationId xmlns:a16="http://schemas.microsoft.com/office/drawing/2014/main" id="{9F66F975-658D-B459-186D-23A70658736B}"/>
              </a:ext>
            </a:extLst>
          </p:cNvPr>
          <p:cNvSpPr txBox="1">
            <a:spLocks noChangeArrowheads="1"/>
          </p:cNvSpPr>
          <p:nvPr/>
        </p:nvSpPr>
        <p:spPr bwMode="auto">
          <a:xfrm>
            <a:off x="541867" y="787400"/>
            <a:ext cx="7145866" cy="778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ct val="0"/>
              </a:spcBef>
              <a:spcAft>
                <a:spcPts val="600"/>
              </a:spcAft>
              <a:buClrTx/>
            </a:pPr>
            <a:r>
              <a:rPr lang="en-US" altLang="it-IT" sz="2200" b="1" i="1">
                <a:solidFill>
                  <a:srgbClr val="FEFFFF"/>
                </a:solidFill>
                <a:latin typeface="+mj-lt"/>
                <a:ea typeface="+mj-ea"/>
                <a:cs typeface="+mj-cs"/>
              </a:rPr>
              <a:t>Il ruolo delle misure comportamentali: </a:t>
            </a:r>
            <a:br>
              <a:rPr lang="en-US" altLang="it-IT" sz="2200" b="1" i="1">
                <a:solidFill>
                  <a:srgbClr val="FEFFFF"/>
                </a:solidFill>
                <a:latin typeface="+mj-lt"/>
                <a:ea typeface="+mj-ea"/>
                <a:cs typeface="+mj-cs"/>
              </a:rPr>
            </a:br>
            <a:r>
              <a:rPr lang="en-US" altLang="it-IT" sz="2200" b="1" i="1">
                <a:solidFill>
                  <a:srgbClr val="FEFFFF"/>
                </a:solidFill>
                <a:latin typeface="+mj-lt"/>
                <a:ea typeface="+mj-ea"/>
                <a:cs typeface="+mj-cs"/>
              </a:rPr>
              <a:t>l’attività fisica</a:t>
            </a:r>
          </a:p>
        </p:txBody>
      </p:sp>
      <p:sp>
        <p:nvSpPr>
          <p:cNvPr id="67586" name="Text Box 2">
            <a:extLst>
              <a:ext uri="{FF2B5EF4-FFF2-40B4-BE49-F238E27FC236}">
                <a16:creationId xmlns:a16="http://schemas.microsoft.com/office/drawing/2014/main" id="{F2CEFD6D-190A-8137-17FC-C32D34BAB0C0}"/>
              </a:ext>
            </a:extLst>
          </p:cNvPr>
          <p:cNvSpPr txBox="1">
            <a:spLocks noChangeArrowheads="1"/>
          </p:cNvSpPr>
          <p:nvPr/>
        </p:nvSpPr>
        <p:spPr bwMode="auto">
          <a:xfrm>
            <a:off x="541866" y="2032000"/>
            <a:ext cx="7145867" cy="3879222"/>
          </a:xfrm>
          <a:prstGeom prst="rect">
            <a:avLst/>
          </a:prstGeom>
        </p:spPr>
        <p:txBody>
          <a:bodyPr vert="horz" lIns="91440" tIns="45720" rIns="91440" bIns="45720" rtlCol="0">
            <a:normAutofit/>
          </a:bodyPr>
          <a:lstStyle>
            <a:lvl1pPr marL="265113" indent="-265113">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1pPr>
            <a:lvl2pPr marL="685800" indent="-228600">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2pPr>
            <a:lvl3pP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3pPr>
            <a:lvl4pP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4pPr>
            <a:lvl5pP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rgbClr val="6783B1"/>
              </a:buClr>
              <a:buSzPct val="80000"/>
              <a:buFont typeface="Wingdings 3" charset="2"/>
              <a:buChar char=""/>
              <a:defRPr/>
            </a:pPr>
            <a:r>
              <a:rPr lang="en-US" altLang="it-IT" dirty="0" err="1">
                <a:solidFill>
                  <a:srgbClr val="FEFFFF"/>
                </a:solidFill>
                <a:latin typeface="+mn-lt"/>
                <a:ea typeface="+mn-ea"/>
              </a:rPr>
              <a:t>Vantaggi</a:t>
            </a:r>
            <a:r>
              <a:rPr lang="en-US" altLang="it-IT" dirty="0">
                <a:solidFill>
                  <a:srgbClr val="FEFFFF"/>
                </a:solidFill>
                <a:latin typeface="+mn-lt"/>
                <a:ea typeface="+mn-ea"/>
              </a:rPr>
              <a:t>:</a:t>
            </a:r>
          </a:p>
          <a:p>
            <a:pPr marL="252032">
              <a:spcBef>
                <a:spcPts val="1000"/>
              </a:spcBef>
              <a:buClr>
                <a:srgbClr val="6783B1"/>
              </a:buClr>
              <a:buSzPct val="80000"/>
              <a:buFont typeface="Wingdings 3" charset="2"/>
              <a:buChar char=""/>
              <a:defRPr/>
            </a:pPr>
            <a:endParaRPr lang="en-US" altLang="it-IT" dirty="0">
              <a:solidFill>
                <a:srgbClr val="FEFFFF"/>
              </a:solidFill>
              <a:latin typeface="+mn-lt"/>
              <a:ea typeface="+mn-ea"/>
            </a:endParaRPr>
          </a:p>
          <a:p>
            <a:pPr lvl="1">
              <a:spcBef>
                <a:spcPts val="1000"/>
              </a:spcBef>
              <a:buClr>
                <a:srgbClr val="6783B1"/>
              </a:buClr>
              <a:buSzPct val="90000"/>
              <a:buFont typeface="Wingdings 3" charset="2"/>
              <a:buChar char=""/>
              <a:defRPr/>
            </a:pPr>
            <a:r>
              <a:rPr lang="en-US" altLang="it-IT" dirty="0" err="1">
                <a:solidFill>
                  <a:srgbClr val="FEFFFF"/>
                </a:solidFill>
                <a:latin typeface="+mn-lt"/>
                <a:ea typeface="+mn-ea"/>
              </a:rPr>
              <a:t>Migliora</a:t>
            </a:r>
            <a:r>
              <a:rPr lang="en-US" altLang="it-IT" dirty="0">
                <a:solidFill>
                  <a:srgbClr val="FEFFFF"/>
                </a:solidFill>
                <a:latin typeface="+mn-lt"/>
                <a:ea typeface="+mn-ea"/>
              </a:rPr>
              <a:t> il </a:t>
            </a:r>
            <a:r>
              <a:rPr lang="en-US" altLang="it-IT" dirty="0" err="1">
                <a:solidFill>
                  <a:srgbClr val="FEFFFF"/>
                </a:solidFill>
                <a:latin typeface="+mn-lt"/>
                <a:ea typeface="+mn-ea"/>
              </a:rPr>
              <a:t>controllo</a:t>
            </a:r>
            <a:r>
              <a:rPr lang="en-US" altLang="it-IT" dirty="0">
                <a:solidFill>
                  <a:srgbClr val="FEFFFF"/>
                </a:solidFill>
                <a:latin typeface="+mn-lt"/>
                <a:ea typeface="+mn-ea"/>
              </a:rPr>
              <a:t> </a:t>
            </a:r>
            <a:r>
              <a:rPr lang="en-US" altLang="it-IT" dirty="0" err="1">
                <a:solidFill>
                  <a:srgbClr val="FEFFFF"/>
                </a:solidFill>
                <a:latin typeface="+mn-lt"/>
                <a:ea typeface="+mn-ea"/>
              </a:rPr>
              <a:t>glicemico</a:t>
            </a:r>
            <a:endParaRPr lang="en-US" altLang="it-IT" dirty="0">
              <a:solidFill>
                <a:srgbClr val="FEFFFF"/>
              </a:solidFill>
              <a:latin typeface="+mn-lt"/>
              <a:ea typeface="+mn-ea"/>
            </a:endParaRPr>
          </a:p>
          <a:p>
            <a:pPr lvl="1">
              <a:spcBef>
                <a:spcPts val="1000"/>
              </a:spcBef>
              <a:buClr>
                <a:srgbClr val="6783B1"/>
              </a:buClr>
              <a:buSzPct val="90000"/>
              <a:buFont typeface="Wingdings 3" charset="2"/>
              <a:buChar char=""/>
              <a:defRPr/>
            </a:pPr>
            <a:r>
              <a:rPr lang="en-US" altLang="it-IT" dirty="0" err="1">
                <a:solidFill>
                  <a:srgbClr val="FEFFFF"/>
                </a:solidFill>
                <a:latin typeface="+mn-lt"/>
                <a:ea typeface="+mn-ea"/>
              </a:rPr>
              <a:t>Migliora</a:t>
            </a:r>
            <a:r>
              <a:rPr lang="en-US" altLang="it-IT" dirty="0">
                <a:solidFill>
                  <a:srgbClr val="FEFFFF"/>
                </a:solidFill>
                <a:latin typeface="+mn-lt"/>
                <a:ea typeface="+mn-ea"/>
              </a:rPr>
              <a:t> </a:t>
            </a:r>
            <a:r>
              <a:rPr lang="en-US" altLang="it-IT" dirty="0" err="1">
                <a:solidFill>
                  <a:srgbClr val="FEFFFF"/>
                </a:solidFill>
                <a:latin typeface="+mn-lt"/>
                <a:ea typeface="+mn-ea"/>
              </a:rPr>
              <a:t>l’assetto</a:t>
            </a:r>
            <a:r>
              <a:rPr lang="en-US" altLang="it-IT" dirty="0">
                <a:solidFill>
                  <a:srgbClr val="FEFFFF"/>
                </a:solidFill>
                <a:latin typeface="+mn-lt"/>
                <a:ea typeface="+mn-ea"/>
              </a:rPr>
              <a:t> </a:t>
            </a:r>
            <a:r>
              <a:rPr lang="en-US" altLang="it-IT" dirty="0" err="1">
                <a:solidFill>
                  <a:srgbClr val="FEFFFF"/>
                </a:solidFill>
                <a:latin typeface="+mn-lt"/>
                <a:ea typeface="+mn-ea"/>
              </a:rPr>
              <a:t>lipidico</a:t>
            </a:r>
            <a:endParaRPr lang="en-US" altLang="it-IT" dirty="0">
              <a:solidFill>
                <a:srgbClr val="FEFFFF"/>
              </a:solidFill>
              <a:latin typeface="+mn-lt"/>
              <a:ea typeface="+mn-ea"/>
            </a:endParaRPr>
          </a:p>
          <a:p>
            <a:pPr lvl="1">
              <a:spcBef>
                <a:spcPts val="1000"/>
              </a:spcBef>
              <a:buClr>
                <a:srgbClr val="6783B1"/>
              </a:buClr>
              <a:buSzPct val="90000"/>
              <a:buFont typeface="Wingdings 3" charset="2"/>
              <a:buChar char=""/>
              <a:defRPr/>
            </a:pPr>
            <a:r>
              <a:rPr lang="en-US" altLang="it-IT" dirty="0" err="1">
                <a:solidFill>
                  <a:srgbClr val="FEFFFF"/>
                </a:solidFill>
                <a:latin typeface="+mn-lt"/>
                <a:ea typeface="+mn-ea"/>
              </a:rPr>
              <a:t>Riduce</a:t>
            </a:r>
            <a:r>
              <a:rPr lang="en-US" altLang="it-IT" dirty="0">
                <a:solidFill>
                  <a:srgbClr val="FEFFFF"/>
                </a:solidFill>
                <a:latin typeface="+mn-lt"/>
                <a:ea typeface="+mn-ea"/>
              </a:rPr>
              <a:t> la </a:t>
            </a:r>
            <a:r>
              <a:rPr lang="en-US" altLang="it-IT" dirty="0" err="1">
                <a:solidFill>
                  <a:srgbClr val="FEFFFF"/>
                </a:solidFill>
                <a:latin typeface="+mn-lt"/>
                <a:ea typeface="+mn-ea"/>
              </a:rPr>
              <a:t>pressione</a:t>
            </a:r>
            <a:r>
              <a:rPr lang="en-US" altLang="it-IT" dirty="0">
                <a:solidFill>
                  <a:srgbClr val="FEFFFF"/>
                </a:solidFill>
                <a:latin typeface="+mn-lt"/>
                <a:ea typeface="+mn-ea"/>
              </a:rPr>
              <a:t> arteriosa</a:t>
            </a:r>
          </a:p>
          <a:p>
            <a:pPr lvl="1">
              <a:spcBef>
                <a:spcPts val="1000"/>
              </a:spcBef>
              <a:buClr>
                <a:srgbClr val="6783B1"/>
              </a:buClr>
              <a:buSzPct val="90000"/>
              <a:buFont typeface="Wingdings 3" charset="2"/>
              <a:buChar char=""/>
              <a:defRPr/>
            </a:pPr>
            <a:r>
              <a:rPr lang="en-US" altLang="it-IT" dirty="0" err="1">
                <a:solidFill>
                  <a:srgbClr val="FEFFFF"/>
                </a:solidFill>
                <a:latin typeface="+mn-lt"/>
                <a:ea typeface="+mn-ea"/>
              </a:rPr>
              <a:t>Contribuisce</a:t>
            </a:r>
            <a:r>
              <a:rPr lang="en-US" altLang="it-IT" dirty="0">
                <a:solidFill>
                  <a:srgbClr val="FEFFFF"/>
                </a:solidFill>
                <a:latin typeface="+mn-lt"/>
                <a:ea typeface="+mn-ea"/>
              </a:rPr>
              <a:t> a </a:t>
            </a:r>
            <a:r>
              <a:rPr lang="en-US" altLang="it-IT" dirty="0" err="1">
                <a:solidFill>
                  <a:srgbClr val="FEFFFF"/>
                </a:solidFill>
                <a:latin typeface="+mn-lt"/>
                <a:ea typeface="+mn-ea"/>
              </a:rPr>
              <a:t>raggiungere</a:t>
            </a:r>
            <a:r>
              <a:rPr lang="en-US" altLang="it-IT" dirty="0">
                <a:solidFill>
                  <a:srgbClr val="FEFFFF"/>
                </a:solidFill>
                <a:latin typeface="+mn-lt"/>
                <a:ea typeface="+mn-ea"/>
              </a:rPr>
              <a:t>/</a:t>
            </a:r>
            <a:r>
              <a:rPr lang="en-US" altLang="it-IT" dirty="0" err="1">
                <a:solidFill>
                  <a:srgbClr val="FEFFFF"/>
                </a:solidFill>
                <a:latin typeface="+mn-lt"/>
                <a:ea typeface="+mn-ea"/>
              </a:rPr>
              <a:t>mantenere</a:t>
            </a:r>
            <a:r>
              <a:rPr lang="en-US" altLang="it-IT" dirty="0">
                <a:solidFill>
                  <a:srgbClr val="FEFFFF"/>
                </a:solidFill>
                <a:latin typeface="+mn-lt"/>
                <a:ea typeface="+mn-ea"/>
              </a:rPr>
              <a:t> </a:t>
            </a:r>
            <a:r>
              <a:rPr lang="en-US" altLang="it-IT" dirty="0" err="1">
                <a:solidFill>
                  <a:srgbClr val="FEFFFF"/>
                </a:solidFill>
                <a:latin typeface="+mn-lt"/>
                <a:ea typeface="+mn-ea"/>
              </a:rPr>
              <a:t>l’adeguato</a:t>
            </a:r>
            <a:r>
              <a:rPr lang="en-US" altLang="it-IT" dirty="0">
                <a:solidFill>
                  <a:srgbClr val="FEFFFF"/>
                </a:solidFill>
                <a:latin typeface="+mn-lt"/>
                <a:ea typeface="+mn-ea"/>
              </a:rPr>
              <a:t> peso </a:t>
            </a:r>
            <a:r>
              <a:rPr lang="en-US" altLang="it-IT" dirty="0" err="1">
                <a:solidFill>
                  <a:srgbClr val="FEFFFF"/>
                </a:solidFill>
                <a:latin typeface="+mn-lt"/>
                <a:ea typeface="+mn-ea"/>
              </a:rPr>
              <a:t>corporeo</a:t>
            </a:r>
            <a:endParaRPr lang="en-US" altLang="it-IT" dirty="0">
              <a:solidFill>
                <a:srgbClr val="FEFFFF"/>
              </a:solidFill>
              <a:latin typeface="+mn-lt"/>
              <a:ea typeface="+mn-ea"/>
            </a:endParaRPr>
          </a:p>
          <a:p>
            <a:pPr lvl="1">
              <a:spcBef>
                <a:spcPts val="1000"/>
              </a:spcBef>
              <a:buClr>
                <a:srgbClr val="6783B1"/>
              </a:buClr>
              <a:buSzPct val="90000"/>
              <a:buFont typeface="Wingdings 3" charset="2"/>
              <a:buChar char=""/>
              <a:defRPr/>
            </a:pPr>
            <a:r>
              <a:rPr lang="en-US" altLang="it-IT" dirty="0" err="1">
                <a:solidFill>
                  <a:srgbClr val="FEFFFF"/>
                </a:solidFill>
                <a:latin typeface="+mn-lt"/>
                <a:ea typeface="+mn-ea"/>
              </a:rPr>
              <a:t>Aumenta</a:t>
            </a:r>
            <a:r>
              <a:rPr lang="en-US" altLang="it-IT" dirty="0">
                <a:solidFill>
                  <a:srgbClr val="FEFFFF"/>
                </a:solidFill>
                <a:latin typeface="+mn-lt"/>
                <a:ea typeface="+mn-ea"/>
              </a:rPr>
              <a:t> il senso </a:t>
            </a:r>
            <a:r>
              <a:rPr lang="en-US" altLang="it-IT" dirty="0" err="1">
                <a:solidFill>
                  <a:srgbClr val="FEFFFF"/>
                </a:solidFill>
                <a:latin typeface="+mn-lt"/>
                <a:ea typeface="+mn-ea"/>
              </a:rPr>
              <a:t>soggettivo</a:t>
            </a:r>
            <a:r>
              <a:rPr lang="en-US" altLang="it-IT" dirty="0">
                <a:solidFill>
                  <a:srgbClr val="FEFFFF"/>
                </a:solidFill>
                <a:latin typeface="+mn-lt"/>
                <a:ea typeface="+mn-ea"/>
              </a:rPr>
              <a:t> di </a:t>
            </a:r>
            <a:r>
              <a:rPr lang="en-US" altLang="it-IT" dirty="0" err="1">
                <a:solidFill>
                  <a:srgbClr val="FEFFFF"/>
                </a:solidFill>
                <a:latin typeface="+mn-lt"/>
                <a:ea typeface="+mn-ea"/>
              </a:rPr>
              <a:t>benessere</a:t>
            </a:r>
            <a:r>
              <a:rPr lang="en-US" altLang="it-IT" dirty="0">
                <a:solidFill>
                  <a:srgbClr val="FEFFFF"/>
                </a:solidFill>
                <a:latin typeface="+mn-lt"/>
                <a:ea typeface="+mn-ea"/>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a:extLst>
              <a:ext uri="{FF2B5EF4-FFF2-40B4-BE49-F238E27FC236}">
                <a16:creationId xmlns:a16="http://schemas.microsoft.com/office/drawing/2014/main" id="{D8C20D8A-4B33-B71A-4F8F-EF0FAEDAD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 y="-914496"/>
            <a:ext cx="12192320" cy="86869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0" name="Text Box 2">
            <a:extLst>
              <a:ext uri="{FF2B5EF4-FFF2-40B4-BE49-F238E27FC236}">
                <a16:creationId xmlns:a16="http://schemas.microsoft.com/office/drawing/2014/main" id="{D43EB608-D0EE-D283-D80A-C777F286A2A5}"/>
              </a:ext>
            </a:extLst>
          </p:cNvPr>
          <p:cNvSpPr txBox="1">
            <a:spLocks noChangeArrowheads="1"/>
          </p:cNvSpPr>
          <p:nvPr/>
        </p:nvSpPr>
        <p:spPr bwMode="auto">
          <a:xfrm>
            <a:off x="2554669" y="436367"/>
            <a:ext cx="7619840" cy="125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marL="457200">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it-IT" altLang="it-IT" sz="2540" b="1">
                <a:solidFill>
                  <a:srgbClr val="4579B7"/>
                </a:solidFill>
              </a:rPr>
              <a:t>“</a:t>
            </a:r>
            <a:r>
              <a:rPr lang="it-IT" altLang="it-IT" sz="2540" b="1" i="1">
                <a:solidFill>
                  <a:srgbClr val="4579B7"/>
                </a:solidFill>
              </a:rPr>
              <a:t>Fa che il cibo sia la tua prima medicina</a:t>
            </a:r>
            <a:r>
              <a:rPr lang="it-IT" altLang="it-IT" sz="2540" b="1">
                <a:solidFill>
                  <a:srgbClr val="4579B7"/>
                </a:solidFill>
              </a:rPr>
              <a:t>”</a:t>
            </a:r>
          </a:p>
          <a:p>
            <a:pPr lvl="1" algn="ctr">
              <a:lnSpc>
                <a:spcPct val="100000"/>
              </a:lnSpc>
              <a:buClrTx/>
            </a:pPr>
            <a:endParaRPr lang="it-IT" altLang="it-IT" sz="2540" b="1" i="1">
              <a:solidFill>
                <a:srgbClr val="4579B7"/>
              </a:solidFill>
              <a:cs typeface="Arial" panose="020B0604020202020204" pitchFamily="34" charset="0"/>
            </a:endParaRPr>
          </a:p>
          <a:p>
            <a:pPr lvl="1" algn="r">
              <a:lnSpc>
                <a:spcPct val="100000"/>
              </a:lnSpc>
              <a:buClrTx/>
            </a:pPr>
            <a:r>
              <a:rPr lang="it-IT" altLang="it-IT" sz="2540" b="1" i="1">
                <a:solidFill>
                  <a:srgbClr val="4579B7"/>
                </a:solidFill>
                <a:cs typeface="Arial" panose="020B0604020202020204" pitchFamily="34" charset="0"/>
              </a:rPr>
              <a:t>Ippocrate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additive="repl">
                                        <p:cTn id="6" dur="1" fill="hold">
                                          <p:stCondLst>
                                            <p:cond delay="0"/>
                                          </p:stCondLst>
                                        </p:cTn>
                                        <p:tgtEl>
                                          <p:spTgt spid="68610"/>
                                        </p:tgtEl>
                                        <p:attrNameLst>
                                          <p:attrName>style.visibility</p:attrName>
                                        </p:attrNameLst>
                                      </p:cBhvr>
                                      <p:to>
                                        <p:strVal val="visible"/>
                                      </p:to>
                                    </p:set>
                                    <p:anim calcmode="lin" valueType="num">
                                      <p:cBhvr additive="repl">
                                        <p:cTn id="7" dur="500" fill="hold"/>
                                        <p:tgtEl>
                                          <p:spTgt spid="68610"/>
                                        </p:tgtEl>
                                        <p:attrNameLst>
                                          <p:attrName>ppt_w</p:attrName>
                                        </p:attrNameLst>
                                      </p:cBhvr>
                                      <p:tavLst>
                                        <p:tav>
                                          <p:val>
                                            <p:fltVal val="0"/>
                                          </p:val>
                                        </p:tav>
                                        <p:tav>
                                          <p:val>
                                            <p:strVal val="#ppt_w"/>
                                          </p:val>
                                        </p:tav>
                                      </p:tavLst>
                                    </p:anim>
                                    <p:anim calcmode="lin" valueType="num">
                                      <p:cBhvr additive="repl">
                                        <p:cTn id="8" dur="500" fill="hold"/>
                                        <p:tgtEl>
                                          <p:spTgt spid="68610"/>
                                        </p:tgtEl>
                                        <p:attrNameLst>
                                          <p:attrName>ppt_h</p:attrName>
                                        </p:attrNameLst>
                                      </p:cBhvr>
                                      <p:tavLst>
                                        <p:tav>
                                          <p:val>
                                            <p:fltVal val="0"/>
                                          </p:val>
                                        </p:tav>
                                        <p:tav>
                                          <p:val>
                                            <p:strVal val="#ppt_h"/>
                                          </p:val>
                                        </p:tav>
                                      </p:tavLst>
                                    </p:anim>
                                    <p:anim calcmode="lin" valueType="num">
                                      <p:cBhvr additive="repl">
                                        <p:cTn id="9" dur="500" fill="hold"/>
                                        <p:tgtEl>
                                          <p:spTgt spid="68610"/>
                                        </p:tgtEl>
                                        <p:attrNameLst>
                                          <p:attrName>ppt_x</p:attrName>
                                        </p:attrNameLst>
                                      </p:cBhvr>
                                      <p:tavLst>
                                        <p:tav>
                                          <p:val>
                                            <p:fltVal val="0.5"/>
                                          </p:val>
                                        </p:tav>
                                        <p:tav>
                                          <p:val>
                                            <p:strVal val="#ppt_x"/>
                                          </p:val>
                                        </p:tav>
                                      </p:tavLst>
                                    </p:anim>
                                    <p:anim calcmode="lin" valueType="num">
                                      <p:cBhvr additive="repl">
                                        <p:cTn id="10" dur="500" fill="hold"/>
                                        <p:tgtEl>
                                          <p:spTgt spid="68610"/>
                                        </p:tgtEl>
                                        <p:attrNameLst>
                                          <p:attrName>ppt_y</p:attrName>
                                        </p:attrNameLst>
                                      </p:cBhvr>
                                      <p:tavLst>
                                        <p:tav>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58489948-C247-6FA7-C24F-98545BD9C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21" y="0"/>
            <a:ext cx="9144960" cy="620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5C49A60-B3A6-51A2-878A-7937D5362C36}"/>
              </a:ext>
            </a:extLst>
          </p:cNvPr>
          <p:cNvSpPr>
            <a:spLocks noGrp="1" noChangeArrowheads="1"/>
          </p:cNvSpPr>
          <p:nvPr>
            <p:ph type="title"/>
          </p:nvPr>
        </p:nvSpPr>
        <p:spPr>
          <a:xfrm>
            <a:off x="1476455" y="220156"/>
            <a:ext cx="10507085" cy="1280890"/>
          </a:xfrm>
        </p:spPr>
        <p:txBody>
          <a:bodyPr/>
          <a:lstStyle/>
          <a:p>
            <a:pPr algn="ctr"/>
            <a:r>
              <a:rPr lang="en-US" altLang="it-IT" sz="3800" dirty="0" err="1">
                <a:solidFill>
                  <a:schemeClr val="hlink"/>
                </a:solidFill>
              </a:rPr>
              <a:t>L</a:t>
            </a:r>
            <a:r>
              <a:rPr lang="en-US" altLang="it-IT" sz="3800" dirty="0" err="1">
                <a:solidFill>
                  <a:schemeClr val="hlink"/>
                </a:solidFill>
                <a:latin typeface="Times New Roman" panose="02020603050405020304" pitchFamily="18" charset="0"/>
              </a:rPr>
              <a:t>’</a:t>
            </a:r>
            <a:r>
              <a:rPr lang="en-US" altLang="it-IT" sz="3800" dirty="0" err="1">
                <a:solidFill>
                  <a:schemeClr val="hlink"/>
                </a:solidFill>
              </a:rPr>
              <a:t>aterosclerosi</a:t>
            </a:r>
            <a:r>
              <a:rPr lang="en-US" altLang="it-IT" sz="3800" dirty="0">
                <a:solidFill>
                  <a:schemeClr val="hlink"/>
                </a:solidFill>
              </a:rPr>
              <a:t> è </a:t>
            </a:r>
            <a:r>
              <a:rPr lang="en-US" altLang="it-IT" sz="3800" dirty="0" err="1">
                <a:solidFill>
                  <a:schemeClr val="hlink"/>
                </a:solidFill>
              </a:rPr>
              <a:t>una</a:t>
            </a:r>
            <a:r>
              <a:rPr lang="en-US" altLang="it-IT" sz="3800" dirty="0">
                <a:solidFill>
                  <a:schemeClr val="hlink"/>
                </a:solidFill>
              </a:rPr>
              <a:t> </a:t>
            </a:r>
            <a:r>
              <a:rPr lang="en-US" altLang="it-IT" sz="3800" dirty="0" err="1">
                <a:solidFill>
                  <a:schemeClr val="hlink"/>
                </a:solidFill>
              </a:rPr>
              <a:t>malattia</a:t>
            </a:r>
            <a:r>
              <a:rPr lang="en-US" altLang="it-IT" sz="3800" dirty="0">
                <a:solidFill>
                  <a:schemeClr val="hlink"/>
                </a:solidFill>
              </a:rPr>
              <a:t> </a:t>
            </a:r>
            <a:r>
              <a:rPr lang="en-US" altLang="it-IT" sz="3800" dirty="0" err="1">
                <a:solidFill>
                  <a:schemeClr val="hlink"/>
                </a:solidFill>
              </a:rPr>
              <a:t>infiammatoria</a:t>
            </a:r>
            <a:endParaRPr lang="en-US" altLang="it-IT" sz="3800" dirty="0">
              <a:solidFill>
                <a:schemeClr val="hlink"/>
              </a:solidFill>
            </a:endParaRPr>
          </a:p>
        </p:txBody>
      </p:sp>
      <p:sp>
        <p:nvSpPr>
          <p:cNvPr id="118787" name="Rectangle 3">
            <a:extLst>
              <a:ext uri="{FF2B5EF4-FFF2-40B4-BE49-F238E27FC236}">
                <a16:creationId xmlns:a16="http://schemas.microsoft.com/office/drawing/2014/main" id="{B5AD2866-4B28-042F-32DA-A2FC94F3302C}"/>
              </a:ext>
            </a:extLst>
          </p:cNvPr>
          <p:cNvSpPr>
            <a:spLocks noGrp="1" noChangeArrowheads="1"/>
          </p:cNvSpPr>
          <p:nvPr>
            <p:ph type="body" idx="1"/>
          </p:nvPr>
        </p:nvSpPr>
        <p:spPr/>
        <p:txBody>
          <a:bodyPr/>
          <a:lstStyle/>
          <a:p>
            <a:endParaRPr lang="it-IT" altLang="it-IT"/>
          </a:p>
        </p:txBody>
      </p:sp>
      <p:grpSp>
        <p:nvGrpSpPr>
          <p:cNvPr id="118788" name="Group 4">
            <a:extLst>
              <a:ext uri="{FF2B5EF4-FFF2-40B4-BE49-F238E27FC236}">
                <a16:creationId xmlns:a16="http://schemas.microsoft.com/office/drawing/2014/main" id="{947B223C-68C6-0EF2-8F80-96F897306050}"/>
              </a:ext>
            </a:extLst>
          </p:cNvPr>
          <p:cNvGrpSpPr>
            <a:grpSpLocks/>
          </p:cNvGrpSpPr>
          <p:nvPr/>
        </p:nvGrpSpPr>
        <p:grpSpPr bwMode="auto">
          <a:xfrm>
            <a:off x="1704109" y="1049481"/>
            <a:ext cx="9279082" cy="5663045"/>
            <a:chOff x="176" y="880"/>
            <a:chExt cx="5159" cy="3068"/>
          </a:xfrm>
        </p:grpSpPr>
        <p:sp>
          <p:nvSpPr>
            <p:cNvPr id="118789" name="AutoShape 5">
              <a:extLst>
                <a:ext uri="{FF2B5EF4-FFF2-40B4-BE49-F238E27FC236}">
                  <a16:creationId xmlns:a16="http://schemas.microsoft.com/office/drawing/2014/main" id="{BD27823D-F744-DA62-15EC-A0C0E478C957}"/>
                </a:ext>
              </a:extLst>
            </p:cNvPr>
            <p:cNvSpPr>
              <a:spLocks noChangeArrowheads="1"/>
            </p:cNvSpPr>
            <p:nvPr/>
          </p:nvSpPr>
          <p:spPr bwMode="auto">
            <a:xfrm>
              <a:off x="176" y="880"/>
              <a:ext cx="5159" cy="995"/>
            </a:xfrm>
            <a:prstGeom prst="bevel">
              <a:avLst>
                <a:gd name="adj" fmla="val 3620"/>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790" name="AutoShape 6">
              <a:extLst>
                <a:ext uri="{FF2B5EF4-FFF2-40B4-BE49-F238E27FC236}">
                  <a16:creationId xmlns:a16="http://schemas.microsoft.com/office/drawing/2014/main" id="{7688C9A2-8245-31B1-24E1-5BFD47BEA2E3}"/>
                </a:ext>
              </a:extLst>
            </p:cNvPr>
            <p:cNvSpPr>
              <a:spLocks noChangeArrowheads="1"/>
            </p:cNvSpPr>
            <p:nvPr/>
          </p:nvSpPr>
          <p:spPr bwMode="auto">
            <a:xfrm>
              <a:off x="176" y="1864"/>
              <a:ext cx="5159" cy="2084"/>
            </a:xfrm>
            <a:prstGeom prst="bevel">
              <a:avLst>
                <a:gd name="adj" fmla="val 1523"/>
              </a:avLst>
            </a:prstGeom>
            <a:solidFill>
              <a:srgbClr val="002A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791" name="Line 7">
              <a:extLst>
                <a:ext uri="{FF2B5EF4-FFF2-40B4-BE49-F238E27FC236}">
                  <a16:creationId xmlns:a16="http://schemas.microsoft.com/office/drawing/2014/main" id="{ACDDB409-3056-2455-E3A1-CE8CB27CEFB3}"/>
                </a:ext>
              </a:extLst>
            </p:cNvPr>
            <p:cNvSpPr>
              <a:spLocks noChangeShapeType="1"/>
            </p:cNvSpPr>
            <p:nvPr/>
          </p:nvSpPr>
          <p:spPr bwMode="auto">
            <a:xfrm rot="16200000" flipH="1">
              <a:off x="3847" y="2323"/>
              <a:ext cx="272"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792" name="Text Box 8">
              <a:extLst>
                <a:ext uri="{FF2B5EF4-FFF2-40B4-BE49-F238E27FC236}">
                  <a16:creationId xmlns:a16="http://schemas.microsoft.com/office/drawing/2014/main" id="{2C38E926-B26A-CB13-9904-C92A48FA3EEF}"/>
                </a:ext>
              </a:extLst>
            </p:cNvPr>
            <p:cNvSpPr txBox="1">
              <a:spLocks noChangeArrowheads="1"/>
            </p:cNvSpPr>
            <p:nvPr/>
          </p:nvSpPr>
          <p:spPr bwMode="auto">
            <a:xfrm>
              <a:off x="4570" y="1954"/>
              <a:ext cx="72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eaLnBrk="0" hangingPunct="0"/>
              <a:r>
                <a:rPr lang="en-US" altLang="it-IT" i="1">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Endotelio</a:t>
              </a:r>
            </a:p>
          </p:txBody>
        </p:sp>
        <p:sp>
          <p:nvSpPr>
            <p:cNvPr id="118793" name="Text Box 9">
              <a:extLst>
                <a:ext uri="{FF2B5EF4-FFF2-40B4-BE49-F238E27FC236}">
                  <a16:creationId xmlns:a16="http://schemas.microsoft.com/office/drawing/2014/main" id="{33042F31-E15D-F057-FE80-E969421AB761}"/>
                </a:ext>
              </a:extLst>
            </p:cNvPr>
            <p:cNvSpPr txBox="1">
              <a:spLocks noChangeArrowheads="1"/>
            </p:cNvSpPr>
            <p:nvPr/>
          </p:nvSpPr>
          <p:spPr bwMode="auto">
            <a:xfrm>
              <a:off x="4098" y="995"/>
              <a:ext cx="118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eaLnBrk="0" hangingPunct="0"/>
              <a:r>
                <a:rPr lang="en-US" altLang="it-IT" sz="2200" b="1">
                  <a:solidFill>
                    <a:srgbClr val="FFCC99"/>
                  </a:solidFill>
                  <a:effectLst>
                    <a:outerShdw blurRad="38100" dist="38100" dir="2700000" algn="tl">
                      <a:srgbClr val="C0C0C0"/>
                    </a:outerShdw>
                  </a:effectLst>
                  <a:latin typeface="Arial" panose="020B0604020202020204" pitchFamily="34" charset="0"/>
                  <a:cs typeface="Arial" panose="020B0604020202020204" pitchFamily="34" charset="0"/>
                </a:rPr>
                <a:t>Lume vasale</a:t>
              </a:r>
            </a:p>
          </p:txBody>
        </p:sp>
        <p:sp>
          <p:nvSpPr>
            <p:cNvPr id="118794" name="Text Box 10">
              <a:extLst>
                <a:ext uri="{FF2B5EF4-FFF2-40B4-BE49-F238E27FC236}">
                  <a16:creationId xmlns:a16="http://schemas.microsoft.com/office/drawing/2014/main" id="{35D785C7-2CA1-A41A-5047-5B4A349B7F65}"/>
                </a:ext>
              </a:extLst>
            </p:cNvPr>
            <p:cNvSpPr txBox="1">
              <a:spLocks noChangeArrowheads="1"/>
            </p:cNvSpPr>
            <p:nvPr/>
          </p:nvSpPr>
          <p:spPr bwMode="auto">
            <a:xfrm>
              <a:off x="4643" y="3487"/>
              <a:ext cx="6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eaLnBrk="0" hangingPunct="0"/>
              <a:r>
                <a:rPr lang="en-US" altLang="it-IT" sz="2200" b="1">
                  <a:solidFill>
                    <a:srgbClr val="FFCC99"/>
                  </a:solidFill>
                  <a:effectLst>
                    <a:outerShdw blurRad="38100" dist="38100" dir="2700000" algn="tl">
                      <a:srgbClr val="C0C0C0"/>
                    </a:outerShdw>
                  </a:effectLst>
                  <a:latin typeface="Arial" panose="020B0604020202020204" pitchFamily="34" charset="0"/>
                  <a:cs typeface="Arial" panose="020B0604020202020204" pitchFamily="34" charset="0"/>
                </a:rPr>
                <a:t>Intima</a:t>
              </a:r>
            </a:p>
          </p:txBody>
        </p:sp>
        <p:grpSp>
          <p:nvGrpSpPr>
            <p:cNvPr id="118795" name="Group 11">
              <a:extLst>
                <a:ext uri="{FF2B5EF4-FFF2-40B4-BE49-F238E27FC236}">
                  <a16:creationId xmlns:a16="http://schemas.microsoft.com/office/drawing/2014/main" id="{910D9AE2-DC0C-D0B5-376F-74A4A510C596}"/>
                </a:ext>
              </a:extLst>
            </p:cNvPr>
            <p:cNvGrpSpPr>
              <a:grpSpLocks/>
            </p:cNvGrpSpPr>
            <p:nvPr/>
          </p:nvGrpSpPr>
          <p:grpSpPr bwMode="auto">
            <a:xfrm>
              <a:off x="3064" y="2990"/>
              <a:ext cx="576" cy="634"/>
              <a:chOff x="3605" y="2937"/>
              <a:chExt cx="648" cy="634"/>
            </a:xfrm>
          </p:grpSpPr>
          <p:sp>
            <p:nvSpPr>
              <p:cNvPr id="118796" name="AutoShape 12">
                <a:extLst>
                  <a:ext uri="{FF2B5EF4-FFF2-40B4-BE49-F238E27FC236}">
                    <a16:creationId xmlns:a16="http://schemas.microsoft.com/office/drawing/2014/main" id="{F115C0A8-C78E-4AB2-500B-DD32CA667B92}"/>
                  </a:ext>
                </a:extLst>
              </p:cNvPr>
              <p:cNvSpPr>
                <a:spLocks noChangeArrowheads="1"/>
              </p:cNvSpPr>
              <p:nvPr/>
            </p:nvSpPr>
            <p:spPr bwMode="auto">
              <a:xfrm>
                <a:off x="3605" y="2937"/>
                <a:ext cx="648" cy="634"/>
              </a:xfrm>
              <a:prstGeom prst="irregularSeal2">
                <a:avLst/>
              </a:prstGeom>
              <a:gradFill rotWithShape="0">
                <a:gsLst>
                  <a:gs pos="0">
                    <a:srgbClr val="FF6600"/>
                  </a:gs>
                  <a:gs pos="100000">
                    <a:srgbClr val="66FFFF"/>
                  </a:gs>
                </a:gsLst>
                <a:path path="shape">
                  <a:fillToRect l="50000" t="50000" r="50000" b="50000"/>
                </a:path>
              </a:gradFill>
              <a:ln>
                <a:noFill/>
              </a:ln>
              <a:effectLst>
                <a:outerShdw dist="35921" dir="2700000" algn="ctr" rotWithShape="0">
                  <a:srgbClr val="000066"/>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it-IT"/>
              </a:p>
            </p:txBody>
          </p:sp>
          <p:sp>
            <p:nvSpPr>
              <p:cNvPr id="118797" name="Oval 13">
                <a:extLst>
                  <a:ext uri="{FF2B5EF4-FFF2-40B4-BE49-F238E27FC236}">
                    <a16:creationId xmlns:a16="http://schemas.microsoft.com/office/drawing/2014/main" id="{5ADC8C45-0FD0-BCAA-3FFA-E6C35559EC19}"/>
                  </a:ext>
                </a:extLst>
              </p:cNvPr>
              <p:cNvSpPr>
                <a:spLocks noChangeArrowheads="1"/>
              </p:cNvSpPr>
              <p:nvPr/>
            </p:nvSpPr>
            <p:spPr bwMode="auto">
              <a:xfrm>
                <a:off x="3819" y="3194"/>
                <a:ext cx="204" cy="130"/>
              </a:xfrm>
              <a:prstGeom prst="ellipse">
                <a:avLst/>
              </a:prstGeom>
              <a:gradFill rotWithShape="0">
                <a:gsLst>
                  <a:gs pos="0">
                    <a:schemeClr val="tx1"/>
                  </a:gs>
                  <a:gs pos="100000">
                    <a:schemeClr val="accent2"/>
                  </a:gs>
                </a:gsLst>
                <a:path path="shape">
                  <a:fillToRect l="50000" t="50000" r="50000" b="50000"/>
                </a:path>
              </a:gradFill>
              <a:ln w="12700">
                <a:solidFill>
                  <a:srgbClr val="3399FF"/>
                </a:solidFill>
                <a:round/>
                <a:headEnd/>
                <a:tailEnd/>
              </a:ln>
              <a:effectLst/>
              <a:extLs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nchor="ctr"/>
              <a:lstStyle/>
              <a:p>
                <a:endParaRPr lang="it-IT"/>
              </a:p>
            </p:txBody>
          </p:sp>
        </p:grpSp>
        <p:grpSp>
          <p:nvGrpSpPr>
            <p:cNvPr id="118798" name="Group 14">
              <a:extLst>
                <a:ext uri="{FF2B5EF4-FFF2-40B4-BE49-F238E27FC236}">
                  <a16:creationId xmlns:a16="http://schemas.microsoft.com/office/drawing/2014/main" id="{D4669D8C-896C-2FA9-699B-F5C98B7A84B1}"/>
                </a:ext>
              </a:extLst>
            </p:cNvPr>
            <p:cNvGrpSpPr>
              <a:grpSpLocks/>
            </p:cNvGrpSpPr>
            <p:nvPr/>
          </p:nvGrpSpPr>
          <p:grpSpPr bwMode="auto">
            <a:xfrm>
              <a:off x="2188" y="2993"/>
              <a:ext cx="519" cy="530"/>
              <a:chOff x="2619" y="2940"/>
              <a:chExt cx="584" cy="530"/>
            </a:xfrm>
          </p:grpSpPr>
          <p:sp>
            <p:nvSpPr>
              <p:cNvPr id="118799" name="Oval 15">
                <a:extLst>
                  <a:ext uri="{FF2B5EF4-FFF2-40B4-BE49-F238E27FC236}">
                    <a16:creationId xmlns:a16="http://schemas.microsoft.com/office/drawing/2014/main" id="{8BF3AF7F-DFBE-87F4-DF40-DFF17F32158B}"/>
                  </a:ext>
                </a:extLst>
              </p:cNvPr>
              <p:cNvSpPr>
                <a:spLocks noChangeArrowheads="1"/>
              </p:cNvSpPr>
              <p:nvPr/>
            </p:nvSpPr>
            <p:spPr bwMode="auto">
              <a:xfrm>
                <a:off x="2692" y="3034"/>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0" name="Oval 16">
                <a:extLst>
                  <a:ext uri="{FF2B5EF4-FFF2-40B4-BE49-F238E27FC236}">
                    <a16:creationId xmlns:a16="http://schemas.microsoft.com/office/drawing/2014/main" id="{B8D7FEA4-9B8F-047B-F0F7-2CDBACDB7278}"/>
                  </a:ext>
                </a:extLst>
              </p:cNvPr>
              <p:cNvSpPr>
                <a:spLocks noChangeArrowheads="1"/>
              </p:cNvSpPr>
              <p:nvPr/>
            </p:nvSpPr>
            <p:spPr bwMode="auto">
              <a:xfrm>
                <a:off x="2826" y="3034"/>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1" name="Oval 17">
                <a:extLst>
                  <a:ext uri="{FF2B5EF4-FFF2-40B4-BE49-F238E27FC236}">
                    <a16:creationId xmlns:a16="http://schemas.microsoft.com/office/drawing/2014/main" id="{FF5DF398-BC69-3C9E-076F-CEE61F7B1622}"/>
                  </a:ext>
                </a:extLst>
              </p:cNvPr>
              <p:cNvSpPr>
                <a:spLocks noChangeArrowheads="1"/>
              </p:cNvSpPr>
              <p:nvPr/>
            </p:nvSpPr>
            <p:spPr bwMode="auto">
              <a:xfrm>
                <a:off x="2776" y="2940"/>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2" name="Oval 18">
                <a:extLst>
                  <a:ext uri="{FF2B5EF4-FFF2-40B4-BE49-F238E27FC236}">
                    <a16:creationId xmlns:a16="http://schemas.microsoft.com/office/drawing/2014/main" id="{0444E5A0-27BE-5807-0978-9B7399C9E23E}"/>
                  </a:ext>
                </a:extLst>
              </p:cNvPr>
              <p:cNvSpPr>
                <a:spLocks noChangeArrowheads="1"/>
              </p:cNvSpPr>
              <p:nvPr/>
            </p:nvSpPr>
            <p:spPr bwMode="auto">
              <a:xfrm>
                <a:off x="2692" y="3212"/>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3" name="Oval 19">
                <a:extLst>
                  <a:ext uri="{FF2B5EF4-FFF2-40B4-BE49-F238E27FC236}">
                    <a16:creationId xmlns:a16="http://schemas.microsoft.com/office/drawing/2014/main" id="{17E363B2-AD99-955D-4B92-BB54CDAC3BE8}"/>
                  </a:ext>
                </a:extLst>
              </p:cNvPr>
              <p:cNvSpPr>
                <a:spLocks noChangeArrowheads="1"/>
              </p:cNvSpPr>
              <p:nvPr/>
            </p:nvSpPr>
            <p:spPr bwMode="auto">
              <a:xfrm>
                <a:off x="2826" y="3212"/>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4" name="Oval 20">
                <a:extLst>
                  <a:ext uri="{FF2B5EF4-FFF2-40B4-BE49-F238E27FC236}">
                    <a16:creationId xmlns:a16="http://schemas.microsoft.com/office/drawing/2014/main" id="{CCDDCC53-BD8C-C405-C753-1D06EA87EDBB}"/>
                  </a:ext>
                </a:extLst>
              </p:cNvPr>
              <p:cNvSpPr>
                <a:spLocks noChangeArrowheads="1"/>
              </p:cNvSpPr>
              <p:nvPr/>
            </p:nvSpPr>
            <p:spPr bwMode="auto">
              <a:xfrm>
                <a:off x="2776" y="3118"/>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5" name="Oval 21">
                <a:extLst>
                  <a:ext uri="{FF2B5EF4-FFF2-40B4-BE49-F238E27FC236}">
                    <a16:creationId xmlns:a16="http://schemas.microsoft.com/office/drawing/2014/main" id="{DDE46F50-1023-9B07-C6E8-B2B255FF3046}"/>
                  </a:ext>
                </a:extLst>
              </p:cNvPr>
              <p:cNvSpPr>
                <a:spLocks noChangeArrowheads="1"/>
              </p:cNvSpPr>
              <p:nvPr/>
            </p:nvSpPr>
            <p:spPr bwMode="auto">
              <a:xfrm>
                <a:off x="2891" y="3118"/>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6" name="Oval 22">
                <a:extLst>
                  <a:ext uri="{FF2B5EF4-FFF2-40B4-BE49-F238E27FC236}">
                    <a16:creationId xmlns:a16="http://schemas.microsoft.com/office/drawing/2014/main" id="{72DA9336-498A-1D4E-601F-51588F32CE92}"/>
                  </a:ext>
                </a:extLst>
              </p:cNvPr>
              <p:cNvSpPr>
                <a:spLocks noChangeArrowheads="1"/>
              </p:cNvSpPr>
              <p:nvPr/>
            </p:nvSpPr>
            <p:spPr bwMode="auto">
              <a:xfrm>
                <a:off x="2619" y="3118"/>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7" name="Oval 23">
                <a:extLst>
                  <a:ext uri="{FF2B5EF4-FFF2-40B4-BE49-F238E27FC236}">
                    <a16:creationId xmlns:a16="http://schemas.microsoft.com/office/drawing/2014/main" id="{F2F5BAF0-F0CA-CCDF-4D61-AE8956E00D97}"/>
                  </a:ext>
                </a:extLst>
              </p:cNvPr>
              <p:cNvSpPr>
                <a:spLocks noChangeArrowheads="1"/>
              </p:cNvSpPr>
              <p:nvPr/>
            </p:nvSpPr>
            <p:spPr bwMode="auto">
              <a:xfrm>
                <a:off x="2940" y="2984"/>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8" name="Oval 24">
                <a:extLst>
                  <a:ext uri="{FF2B5EF4-FFF2-40B4-BE49-F238E27FC236}">
                    <a16:creationId xmlns:a16="http://schemas.microsoft.com/office/drawing/2014/main" id="{AEC59AC4-FDD5-D608-1F31-C3397EA3B890}"/>
                  </a:ext>
                </a:extLst>
              </p:cNvPr>
              <p:cNvSpPr>
                <a:spLocks noChangeArrowheads="1"/>
              </p:cNvSpPr>
              <p:nvPr/>
            </p:nvSpPr>
            <p:spPr bwMode="auto">
              <a:xfrm>
                <a:off x="2930" y="3315"/>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09" name="Oval 25">
                <a:extLst>
                  <a:ext uri="{FF2B5EF4-FFF2-40B4-BE49-F238E27FC236}">
                    <a16:creationId xmlns:a16="http://schemas.microsoft.com/office/drawing/2014/main" id="{2E31BF62-8CE4-5133-BDE7-ADBC057FDFCA}"/>
                  </a:ext>
                </a:extLst>
              </p:cNvPr>
              <p:cNvSpPr>
                <a:spLocks noChangeArrowheads="1"/>
              </p:cNvSpPr>
              <p:nvPr/>
            </p:nvSpPr>
            <p:spPr bwMode="auto">
              <a:xfrm>
                <a:off x="2776" y="3326"/>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10" name="Oval 26">
                <a:extLst>
                  <a:ext uri="{FF2B5EF4-FFF2-40B4-BE49-F238E27FC236}">
                    <a16:creationId xmlns:a16="http://schemas.microsoft.com/office/drawing/2014/main" id="{E6FEF4C5-089D-36E6-31D0-3D859B8A8601}"/>
                  </a:ext>
                </a:extLst>
              </p:cNvPr>
              <p:cNvSpPr>
                <a:spLocks noChangeArrowheads="1"/>
              </p:cNvSpPr>
              <p:nvPr/>
            </p:nvSpPr>
            <p:spPr bwMode="auto">
              <a:xfrm>
                <a:off x="3017" y="3077"/>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11" name="Oval 27">
                <a:extLst>
                  <a:ext uri="{FF2B5EF4-FFF2-40B4-BE49-F238E27FC236}">
                    <a16:creationId xmlns:a16="http://schemas.microsoft.com/office/drawing/2014/main" id="{FC084D83-EAF7-72C2-2763-CF6FCF131BCF}"/>
                  </a:ext>
                </a:extLst>
              </p:cNvPr>
              <p:cNvSpPr>
                <a:spLocks noChangeArrowheads="1"/>
              </p:cNvSpPr>
              <p:nvPr/>
            </p:nvSpPr>
            <p:spPr bwMode="auto">
              <a:xfrm>
                <a:off x="3059" y="3181"/>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12" name="Oval 28">
                <a:extLst>
                  <a:ext uri="{FF2B5EF4-FFF2-40B4-BE49-F238E27FC236}">
                    <a16:creationId xmlns:a16="http://schemas.microsoft.com/office/drawing/2014/main" id="{CC2728B4-9EA3-9286-F252-2BDD6057FAE0}"/>
                  </a:ext>
                </a:extLst>
              </p:cNvPr>
              <p:cNvSpPr>
                <a:spLocks noChangeArrowheads="1"/>
              </p:cNvSpPr>
              <p:nvPr/>
            </p:nvSpPr>
            <p:spPr bwMode="auto">
              <a:xfrm>
                <a:off x="2954" y="3221"/>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sp>
            <p:nvSpPr>
              <p:cNvPr id="118813" name="Oval 29">
                <a:extLst>
                  <a:ext uri="{FF2B5EF4-FFF2-40B4-BE49-F238E27FC236}">
                    <a16:creationId xmlns:a16="http://schemas.microsoft.com/office/drawing/2014/main" id="{FC1AA5EA-68DC-7453-802F-9C51A78F9ECC}"/>
                  </a:ext>
                </a:extLst>
              </p:cNvPr>
              <p:cNvSpPr>
                <a:spLocks noChangeArrowheads="1"/>
              </p:cNvSpPr>
              <p:nvPr/>
            </p:nvSpPr>
            <p:spPr bwMode="auto">
              <a:xfrm>
                <a:off x="2641" y="3296"/>
                <a:ext cx="144" cy="144"/>
              </a:xfrm>
              <a:prstGeom prst="ellipse">
                <a:avLst/>
              </a:prstGeom>
              <a:gradFill rotWithShape="0">
                <a:gsLst>
                  <a:gs pos="0">
                    <a:schemeClr val="tx2"/>
                  </a:gs>
                  <a:gs pos="100000">
                    <a:srgbClr val="FFCC00"/>
                  </a:gs>
                </a:gsLst>
                <a:path path="shape">
                  <a:fillToRect l="50000" t="50000" r="50000" b="50000"/>
                </a:path>
              </a:gradFill>
              <a:ln w="9525">
                <a:solidFill>
                  <a:srgbClr val="CC6600"/>
                </a:solidFill>
                <a:round/>
                <a:headEnd/>
                <a:tailEnd/>
              </a:ln>
              <a:effectLst>
                <a:outerShdw dist="35921" dir="2700000" algn="ctr" rotWithShape="0">
                  <a:srgbClr val="993300"/>
                </a:outerShdw>
              </a:effectLst>
            </p:spPr>
            <p:txBody>
              <a:bodyPr wrap="none" anchor="ctr"/>
              <a:lstStyle/>
              <a:p>
                <a:endParaRPr lang="it-IT"/>
              </a:p>
            </p:txBody>
          </p:sp>
        </p:grpSp>
        <p:sp>
          <p:nvSpPr>
            <p:cNvPr id="118814" name="Text Box 30">
              <a:extLst>
                <a:ext uri="{FF2B5EF4-FFF2-40B4-BE49-F238E27FC236}">
                  <a16:creationId xmlns:a16="http://schemas.microsoft.com/office/drawing/2014/main" id="{0CD853D3-04E7-5958-53AC-EA8A16BFA76D}"/>
                </a:ext>
              </a:extLst>
            </p:cNvPr>
            <p:cNvSpPr txBox="1">
              <a:spLocks noChangeArrowheads="1"/>
            </p:cNvSpPr>
            <p:nvPr/>
          </p:nvSpPr>
          <p:spPr bwMode="auto">
            <a:xfrm>
              <a:off x="2054" y="3493"/>
              <a:ext cx="81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eaLnBrk="0" hangingPunct="0"/>
              <a: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Cellule</a:t>
              </a:r>
              <a:b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schiumose</a:t>
              </a:r>
            </a:p>
          </p:txBody>
        </p:sp>
        <p:grpSp>
          <p:nvGrpSpPr>
            <p:cNvPr id="118815" name="Group 31">
              <a:extLst>
                <a:ext uri="{FF2B5EF4-FFF2-40B4-BE49-F238E27FC236}">
                  <a16:creationId xmlns:a16="http://schemas.microsoft.com/office/drawing/2014/main" id="{CEDE2E85-D850-8642-5329-D7AA2AC453B2}"/>
                </a:ext>
              </a:extLst>
            </p:cNvPr>
            <p:cNvGrpSpPr>
              <a:grpSpLocks/>
            </p:cNvGrpSpPr>
            <p:nvPr/>
          </p:nvGrpSpPr>
          <p:grpSpPr bwMode="auto">
            <a:xfrm>
              <a:off x="1489" y="1117"/>
              <a:ext cx="359" cy="339"/>
              <a:chOff x="1833" y="1064"/>
              <a:chExt cx="403" cy="339"/>
            </a:xfrm>
          </p:grpSpPr>
          <p:sp>
            <p:nvSpPr>
              <p:cNvPr id="118816" name="Oval 32">
                <a:extLst>
                  <a:ext uri="{FF2B5EF4-FFF2-40B4-BE49-F238E27FC236}">
                    <a16:creationId xmlns:a16="http://schemas.microsoft.com/office/drawing/2014/main" id="{588AAC35-11B8-D332-BD22-72A626209712}"/>
                  </a:ext>
                </a:extLst>
              </p:cNvPr>
              <p:cNvSpPr>
                <a:spLocks noChangeArrowheads="1"/>
              </p:cNvSpPr>
              <p:nvPr/>
            </p:nvSpPr>
            <p:spPr bwMode="auto">
              <a:xfrm rot="-509550">
                <a:off x="1833" y="1064"/>
                <a:ext cx="403" cy="339"/>
              </a:xfrm>
              <a:prstGeom prst="ellipse">
                <a:avLst/>
              </a:prstGeom>
              <a:gradFill rotWithShape="0">
                <a:gsLst>
                  <a:gs pos="0">
                    <a:srgbClr val="CCFFFF"/>
                  </a:gs>
                  <a:gs pos="100000">
                    <a:srgbClr val="66CCFF"/>
                  </a:gs>
                </a:gsLst>
                <a:path path="shape">
                  <a:fillToRect l="50000" t="50000" r="50000" b="50000"/>
                </a:path>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17" name="Oval 33">
                <a:extLst>
                  <a:ext uri="{FF2B5EF4-FFF2-40B4-BE49-F238E27FC236}">
                    <a16:creationId xmlns:a16="http://schemas.microsoft.com/office/drawing/2014/main" id="{BFF1C556-FFEE-C1B1-2243-FA6311D7CD2A}"/>
                  </a:ext>
                </a:extLst>
              </p:cNvPr>
              <p:cNvSpPr>
                <a:spLocks noChangeArrowheads="1"/>
              </p:cNvSpPr>
              <p:nvPr/>
            </p:nvSpPr>
            <p:spPr bwMode="auto">
              <a:xfrm rot="-509550">
                <a:off x="1936" y="1183"/>
                <a:ext cx="201" cy="100"/>
              </a:xfrm>
              <a:prstGeom prst="ellipse">
                <a:avLst/>
              </a:prstGeom>
              <a:gradFill rotWithShape="0">
                <a:gsLst>
                  <a:gs pos="0">
                    <a:srgbClr val="CCFFFF"/>
                  </a:gs>
                  <a:gs pos="100000">
                    <a:srgbClr val="3399FF"/>
                  </a:gs>
                </a:gsLst>
                <a:path path="rect">
                  <a:fillToRect l="100000" b="10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18818" name="Text Box 34">
              <a:extLst>
                <a:ext uri="{FF2B5EF4-FFF2-40B4-BE49-F238E27FC236}">
                  <a16:creationId xmlns:a16="http://schemas.microsoft.com/office/drawing/2014/main" id="{8787D1DD-72FD-88F2-E10A-F24461167143}"/>
                </a:ext>
              </a:extLst>
            </p:cNvPr>
            <p:cNvSpPr txBox="1">
              <a:spLocks noChangeArrowheads="1"/>
            </p:cNvSpPr>
            <p:nvPr/>
          </p:nvSpPr>
          <p:spPr bwMode="auto">
            <a:xfrm>
              <a:off x="838" y="1138"/>
              <a:ext cx="75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eaLnBrk="0" hangingPunct="0"/>
              <a:r>
                <a:rPr lang="en-US" altLang="it-IT" b="1">
                  <a:solidFill>
                    <a:srgbClr val="FFFFFF"/>
                  </a:solidFill>
                  <a:latin typeface="Arial" panose="020B0604020202020204" pitchFamily="34" charset="0"/>
                  <a:cs typeface="Arial" panose="020B0604020202020204" pitchFamily="34" charset="0"/>
                </a:rPr>
                <a:t>Monocita</a:t>
              </a:r>
            </a:p>
          </p:txBody>
        </p:sp>
        <p:sp>
          <p:nvSpPr>
            <p:cNvPr id="118819" name="Freeform 35">
              <a:extLst>
                <a:ext uri="{FF2B5EF4-FFF2-40B4-BE49-F238E27FC236}">
                  <a16:creationId xmlns:a16="http://schemas.microsoft.com/office/drawing/2014/main" id="{19787CE9-0783-5B52-C33B-280E23D0DC8D}"/>
                </a:ext>
              </a:extLst>
            </p:cNvPr>
            <p:cNvSpPr>
              <a:spLocks/>
            </p:cNvSpPr>
            <p:nvPr/>
          </p:nvSpPr>
          <p:spPr bwMode="auto">
            <a:xfrm>
              <a:off x="3806" y="1575"/>
              <a:ext cx="348" cy="583"/>
            </a:xfrm>
            <a:custGeom>
              <a:avLst/>
              <a:gdLst>
                <a:gd name="T0" fmla="*/ 45 w 392"/>
                <a:gd name="T1" fmla="*/ 104 h 583"/>
                <a:gd name="T2" fmla="*/ 88 w 392"/>
                <a:gd name="T3" fmla="*/ 7 h 583"/>
                <a:gd name="T4" fmla="*/ 189 w 392"/>
                <a:gd name="T5" fmla="*/ 62 h 583"/>
                <a:gd name="T6" fmla="*/ 238 w 392"/>
                <a:gd name="T7" fmla="*/ 113 h 583"/>
                <a:gd name="T8" fmla="*/ 264 w 392"/>
                <a:gd name="T9" fmla="*/ 164 h 583"/>
                <a:gd name="T10" fmla="*/ 273 w 392"/>
                <a:gd name="T11" fmla="*/ 196 h 583"/>
                <a:gd name="T12" fmla="*/ 130 w 392"/>
                <a:gd name="T13" fmla="*/ 583 h 583"/>
                <a:gd name="T14" fmla="*/ 88 w 392"/>
                <a:gd name="T15" fmla="*/ 574 h 583"/>
                <a:gd name="T16" fmla="*/ 102 w 392"/>
                <a:gd name="T17" fmla="*/ 536 h 583"/>
                <a:gd name="T18" fmla="*/ 174 w 392"/>
                <a:gd name="T19" fmla="*/ 460 h 583"/>
                <a:gd name="T20" fmla="*/ 231 w 392"/>
                <a:gd name="T21" fmla="*/ 318 h 583"/>
                <a:gd name="T22" fmla="*/ 202 w 392"/>
                <a:gd name="T23" fmla="*/ 206 h 583"/>
                <a:gd name="T24" fmla="*/ 45 w 392"/>
                <a:gd name="T25" fmla="*/ 104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583">
                  <a:moveTo>
                    <a:pt x="45" y="104"/>
                  </a:moveTo>
                  <a:cubicBezTo>
                    <a:pt x="1" y="61"/>
                    <a:pt x="0" y="25"/>
                    <a:pt x="88" y="7"/>
                  </a:cubicBezTo>
                  <a:cubicBezTo>
                    <a:pt x="109" y="0"/>
                    <a:pt x="165" y="45"/>
                    <a:pt x="189" y="62"/>
                  </a:cubicBezTo>
                  <a:cubicBezTo>
                    <a:pt x="214" y="80"/>
                    <a:pt x="225" y="96"/>
                    <a:pt x="238" y="113"/>
                  </a:cubicBezTo>
                  <a:cubicBezTo>
                    <a:pt x="247" y="132"/>
                    <a:pt x="255" y="145"/>
                    <a:pt x="264" y="164"/>
                  </a:cubicBezTo>
                  <a:cubicBezTo>
                    <a:pt x="268" y="173"/>
                    <a:pt x="273" y="196"/>
                    <a:pt x="273" y="196"/>
                  </a:cubicBezTo>
                  <a:cubicBezTo>
                    <a:pt x="264" y="413"/>
                    <a:pt x="392" y="529"/>
                    <a:pt x="130" y="583"/>
                  </a:cubicBezTo>
                  <a:cubicBezTo>
                    <a:pt x="117" y="580"/>
                    <a:pt x="94" y="583"/>
                    <a:pt x="88" y="574"/>
                  </a:cubicBezTo>
                  <a:cubicBezTo>
                    <a:pt x="81" y="562"/>
                    <a:pt x="96" y="549"/>
                    <a:pt x="102" y="536"/>
                  </a:cubicBezTo>
                  <a:cubicBezTo>
                    <a:pt x="118" y="498"/>
                    <a:pt x="123" y="482"/>
                    <a:pt x="174" y="460"/>
                  </a:cubicBezTo>
                  <a:cubicBezTo>
                    <a:pt x="218" y="417"/>
                    <a:pt x="212" y="368"/>
                    <a:pt x="231" y="318"/>
                  </a:cubicBezTo>
                  <a:cubicBezTo>
                    <a:pt x="229" y="312"/>
                    <a:pt x="224" y="230"/>
                    <a:pt x="202" y="206"/>
                  </a:cubicBezTo>
                  <a:cubicBezTo>
                    <a:pt x="171" y="170"/>
                    <a:pt x="64" y="137"/>
                    <a:pt x="45" y="104"/>
                  </a:cubicBezTo>
                  <a:close/>
                </a:path>
              </a:pathLst>
            </a:custGeom>
            <a:gradFill rotWithShape="0">
              <a:gsLst>
                <a:gs pos="0">
                  <a:srgbClr val="66FFFF"/>
                </a:gs>
                <a:gs pos="100000">
                  <a:srgbClr val="66CCFF"/>
                </a:gs>
              </a:gsLst>
              <a:path path="rect">
                <a:fillToRect l="50000" t="50000" r="50000" b="50000"/>
              </a:path>
            </a:gradFill>
            <a:ln w="9525">
              <a:solidFill>
                <a:schemeClr val="bg2"/>
              </a:solidFill>
              <a:round/>
              <a:headEnd/>
              <a:tailEnd/>
            </a:ln>
            <a:effectLst>
              <a:outerShdw dist="53882" dir="2700000" algn="ctr" rotWithShape="0">
                <a:schemeClr val="bg2"/>
              </a:outerShdw>
            </a:effectLst>
          </p:spPr>
          <p:txBody>
            <a:bodyPr/>
            <a:lstStyle/>
            <a:p>
              <a:endParaRPr lang="it-IT"/>
            </a:p>
          </p:txBody>
        </p:sp>
        <p:sp>
          <p:nvSpPr>
            <p:cNvPr id="118820" name="Line 36">
              <a:extLst>
                <a:ext uri="{FF2B5EF4-FFF2-40B4-BE49-F238E27FC236}">
                  <a16:creationId xmlns:a16="http://schemas.microsoft.com/office/drawing/2014/main" id="{7D5AA257-C77B-0483-EA5D-F15616CA7FF8}"/>
                </a:ext>
              </a:extLst>
            </p:cNvPr>
            <p:cNvSpPr>
              <a:spLocks noChangeShapeType="1"/>
            </p:cNvSpPr>
            <p:nvPr/>
          </p:nvSpPr>
          <p:spPr bwMode="auto">
            <a:xfrm flipH="1">
              <a:off x="2754" y="3280"/>
              <a:ext cx="317"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21" name="Line 37">
              <a:extLst>
                <a:ext uri="{FF2B5EF4-FFF2-40B4-BE49-F238E27FC236}">
                  <a16:creationId xmlns:a16="http://schemas.microsoft.com/office/drawing/2014/main" id="{0291D35D-09EB-AA0A-2761-18B7E1055E1B}"/>
                </a:ext>
              </a:extLst>
            </p:cNvPr>
            <p:cNvSpPr>
              <a:spLocks noChangeShapeType="1"/>
            </p:cNvSpPr>
            <p:nvPr/>
          </p:nvSpPr>
          <p:spPr bwMode="auto">
            <a:xfrm>
              <a:off x="2671" y="1625"/>
              <a:ext cx="316"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22" name="Line 38">
              <a:extLst>
                <a:ext uri="{FF2B5EF4-FFF2-40B4-BE49-F238E27FC236}">
                  <a16:creationId xmlns:a16="http://schemas.microsoft.com/office/drawing/2014/main" id="{FB3C3DA6-5732-73F2-452C-6973473BBEA8}"/>
                </a:ext>
              </a:extLst>
            </p:cNvPr>
            <p:cNvSpPr>
              <a:spLocks noChangeShapeType="1"/>
            </p:cNvSpPr>
            <p:nvPr/>
          </p:nvSpPr>
          <p:spPr bwMode="auto">
            <a:xfrm rot="1246959">
              <a:off x="1880" y="1437"/>
              <a:ext cx="316" cy="1"/>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23" name="Line 39">
              <a:extLst>
                <a:ext uri="{FF2B5EF4-FFF2-40B4-BE49-F238E27FC236}">
                  <a16:creationId xmlns:a16="http://schemas.microsoft.com/office/drawing/2014/main" id="{0709D628-AE42-AEBB-724E-3FB4977CBADA}"/>
                </a:ext>
              </a:extLst>
            </p:cNvPr>
            <p:cNvSpPr>
              <a:spLocks noChangeShapeType="1"/>
            </p:cNvSpPr>
            <p:nvPr/>
          </p:nvSpPr>
          <p:spPr bwMode="auto">
            <a:xfrm>
              <a:off x="3472" y="1625"/>
              <a:ext cx="317"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24" name="Arc 40">
              <a:extLst>
                <a:ext uri="{FF2B5EF4-FFF2-40B4-BE49-F238E27FC236}">
                  <a16:creationId xmlns:a16="http://schemas.microsoft.com/office/drawing/2014/main" id="{2D342097-BBA9-141D-ECDA-3F718402B6D5}"/>
                </a:ext>
              </a:extLst>
            </p:cNvPr>
            <p:cNvSpPr>
              <a:spLocks/>
            </p:cNvSpPr>
            <p:nvPr/>
          </p:nvSpPr>
          <p:spPr bwMode="auto">
            <a:xfrm>
              <a:off x="3491" y="2887"/>
              <a:ext cx="453" cy="459"/>
            </a:xfrm>
            <a:custGeom>
              <a:avLst/>
              <a:gdLst>
                <a:gd name="G0" fmla="+- 0 0 0"/>
                <a:gd name="G1" fmla="+- 0 0 0"/>
                <a:gd name="G2" fmla="+- 21600 0 0"/>
                <a:gd name="T0" fmla="*/ 21394 w 21394"/>
                <a:gd name="T1" fmla="*/ 2979 h 21078"/>
                <a:gd name="T2" fmla="*/ 4722 w 21394"/>
                <a:gd name="T3" fmla="*/ 21078 h 21078"/>
                <a:gd name="T4" fmla="*/ 0 w 21394"/>
                <a:gd name="T5" fmla="*/ 0 h 21078"/>
              </a:gdLst>
              <a:ahLst/>
              <a:cxnLst>
                <a:cxn ang="0">
                  <a:pos x="T0" y="T1"/>
                </a:cxn>
                <a:cxn ang="0">
                  <a:pos x="T2" y="T3"/>
                </a:cxn>
                <a:cxn ang="0">
                  <a:pos x="T4" y="T5"/>
                </a:cxn>
              </a:cxnLst>
              <a:rect l="0" t="0" r="r" b="b"/>
              <a:pathLst>
                <a:path w="21394" h="21078" fill="none" extrusionOk="0">
                  <a:moveTo>
                    <a:pt x="21393" y="2978"/>
                  </a:moveTo>
                  <a:cubicBezTo>
                    <a:pt x="20151" y="11896"/>
                    <a:pt x="13508" y="19109"/>
                    <a:pt x="4721" y="21077"/>
                  </a:cubicBezTo>
                </a:path>
                <a:path w="21394" h="21078" stroke="0" extrusionOk="0">
                  <a:moveTo>
                    <a:pt x="21393" y="2978"/>
                  </a:moveTo>
                  <a:cubicBezTo>
                    <a:pt x="20151" y="11896"/>
                    <a:pt x="13508" y="19109"/>
                    <a:pt x="4721" y="21077"/>
                  </a:cubicBezTo>
                  <a:lnTo>
                    <a:pt x="0" y="0"/>
                  </a:lnTo>
                  <a:close/>
                </a:path>
              </a:pathLst>
            </a:custGeom>
            <a:noFill/>
            <a:ln w="28575">
              <a:solidFill>
                <a:schemeClr val="bg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18825" name="Group 41">
              <a:extLst>
                <a:ext uri="{FF2B5EF4-FFF2-40B4-BE49-F238E27FC236}">
                  <a16:creationId xmlns:a16="http://schemas.microsoft.com/office/drawing/2014/main" id="{12EDDD4B-C3AC-5E30-74B3-0BB8345578BA}"/>
                </a:ext>
              </a:extLst>
            </p:cNvPr>
            <p:cNvGrpSpPr>
              <a:grpSpLocks/>
            </p:cNvGrpSpPr>
            <p:nvPr/>
          </p:nvGrpSpPr>
          <p:grpSpPr bwMode="auto">
            <a:xfrm>
              <a:off x="186" y="1791"/>
              <a:ext cx="5123" cy="124"/>
              <a:chOff x="387" y="1738"/>
              <a:chExt cx="5733" cy="124"/>
            </a:xfrm>
          </p:grpSpPr>
          <p:sp>
            <p:nvSpPr>
              <p:cNvPr id="118826" name="AutoShape 42">
                <a:extLst>
                  <a:ext uri="{FF2B5EF4-FFF2-40B4-BE49-F238E27FC236}">
                    <a16:creationId xmlns:a16="http://schemas.microsoft.com/office/drawing/2014/main" id="{1B895A9B-F71A-3468-1C83-9D52357BE326}"/>
                  </a:ext>
                </a:extLst>
              </p:cNvPr>
              <p:cNvSpPr>
                <a:spLocks noChangeArrowheads="1"/>
              </p:cNvSpPr>
              <p:nvPr/>
            </p:nvSpPr>
            <p:spPr bwMode="auto">
              <a:xfrm>
                <a:off x="387" y="1738"/>
                <a:ext cx="469" cy="124"/>
              </a:xfrm>
              <a:prstGeom prst="roundRect">
                <a:avLst>
                  <a:gd name="adj" fmla="val 16667"/>
                </a:avLst>
              </a:prstGeom>
              <a:solidFill>
                <a:srgbClr val="FF75A3"/>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27" name="AutoShape 43">
                <a:extLst>
                  <a:ext uri="{FF2B5EF4-FFF2-40B4-BE49-F238E27FC236}">
                    <a16:creationId xmlns:a16="http://schemas.microsoft.com/office/drawing/2014/main" id="{28E8F49F-3A77-F829-7174-368C84FCB569}"/>
                  </a:ext>
                </a:extLst>
              </p:cNvPr>
              <p:cNvSpPr>
                <a:spLocks noChangeArrowheads="1"/>
              </p:cNvSpPr>
              <p:nvPr/>
            </p:nvSpPr>
            <p:spPr bwMode="auto">
              <a:xfrm>
                <a:off x="868" y="1738"/>
                <a:ext cx="469" cy="124"/>
              </a:xfrm>
              <a:prstGeom prst="roundRect">
                <a:avLst>
                  <a:gd name="adj" fmla="val 16667"/>
                </a:avLst>
              </a:prstGeom>
              <a:solidFill>
                <a:srgbClr val="FF538C"/>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28" name="AutoShape 44">
                <a:extLst>
                  <a:ext uri="{FF2B5EF4-FFF2-40B4-BE49-F238E27FC236}">
                    <a16:creationId xmlns:a16="http://schemas.microsoft.com/office/drawing/2014/main" id="{39F18849-A111-9498-62A4-64F2E24D6E0F}"/>
                  </a:ext>
                </a:extLst>
              </p:cNvPr>
              <p:cNvSpPr>
                <a:spLocks noChangeArrowheads="1"/>
              </p:cNvSpPr>
              <p:nvPr/>
            </p:nvSpPr>
            <p:spPr bwMode="auto">
              <a:xfrm>
                <a:off x="1349" y="1738"/>
                <a:ext cx="469" cy="124"/>
              </a:xfrm>
              <a:prstGeom prst="roundRect">
                <a:avLst>
                  <a:gd name="adj" fmla="val 16667"/>
                </a:avLst>
              </a:prstGeom>
              <a:solidFill>
                <a:srgbClr val="FF75A3"/>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29" name="AutoShape 45">
                <a:extLst>
                  <a:ext uri="{FF2B5EF4-FFF2-40B4-BE49-F238E27FC236}">
                    <a16:creationId xmlns:a16="http://schemas.microsoft.com/office/drawing/2014/main" id="{BDDB6543-94F3-BE8E-D85A-B93DEF6CBA31}"/>
                  </a:ext>
                </a:extLst>
              </p:cNvPr>
              <p:cNvSpPr>
                <a:spLocks noChangeArrowheads="1"/>
              </p:cNvSpPr>
              <p:nvPr/>
            </p:nvSpPr>
            <p:spPr bwMode="auto">
              <a:xfrm>
                <a:off x="1830" y="1738"/>
                <a:ext cx="469" cy="124"/>
              </a:xfrm>
              <a:prstGeom prst="roundRect">
                <a:avLst>
                  <a:gd name="adj" fmla="val 16667"/>
                </a:avLst>
              </a:prstGeom>
              <a:solidFill>
                <a:srgbClr val="FF6699"/>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0" name="AutoShape 46">
                <a:extLst>
                  <a:ext uri="{FF2B5EF4-FFF2-40B4-BE49-F238E27FC236}">
                    <a16:creationId xmlns:a16="http://schemas.microsoft.com/office/drawing/2014/main" id="{D7CD1F9B-02ED-2016-ECC2-C4CE528608E5}"/>
                  </a:ext>
                </a:extLst>
              </p:cNvPr>
              <p:cNvSpPr>
                <a:spLocks noChangeArrowheads="1"/>
              </p:cNvSpPr>
              <p:nvPr/>
            </p:nvSpPr>
            <p:spPr bwMode="auto">
              <a:xfrm>
                <a:off x="2312" y="1738"/>
                <a:ext cx="469" cy="124"/>
              </a:xfrm>
              <a:prstGeom prst="roundRect">
                <a:avLst>
                  <a:gd name="adj" fmla="val 16667"/>
                </a:avLst>
              </a:prstGeom>
              <a:solidFill>
                <a:srgbClr val="FF538C"/>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1" name="AutoShape 47">
                <a:extLst>
                  <a:ext uri="{FF2B5EF4-FFF2-40B4-BE49-F238E27FC236}">
                    <a16:creationId xmlns:a16="http://schemas.microsoft.com/office/drawing/2014/main" id="{D84CF4C0-5595-5C02-4B65-9C703F5A439F}"/>
                  </a:ext>
                </a:extLst>
              </p:cNvPr>
              <p:cNvSpPr>
                <a:spLocks noChangeArrowheads="1"/>
              </p:cNvSpPr>
              <p:nvPr/>
            </p:nvSpPr>
            <p:spPr bwMode="auto">
              <a:xfrm>
                <a:off x="2793" y="1738"/>
                <a:ext cx="469" cy="124"/>
              </a:xfrm>
              <a:prstGeom prst="roundRect">
                <a:avLst>
                  <a:gd name="adj" fmla="val 16667"/>
                </a:avLst>
              </a:prstGeom>
              <a:solidFill>
                <a:srgbClr val="FF75A3"/>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2" name="AutoShape 48">
                <a:extLst>
                  <a:ext uri="{FF2B5EF4-FFF2-40B4-BE49-F238E27FC236}">
                    <a16:creationId xmlns:a16="http://schemas.microsoft.com/office/drawing/2014/main" id="{AB6DE133-9E52-1C99-6FDF-23B720962634}"/>
                  </a:ext>
                </a:extLst>
              </p:cNvPr>
              <p:cNvSpPr>
                <a:spLocks noChangeArrowheads="1"/>
              </p:cNvSpPr>
              <p:nvPr/>
            </p:nvSpPr>
            <p:spPr bwMode="auto">
              <a:xfrm>
                <a:off x="3274" y="1738"/>
                <a:ext cx="469" cy="124"/>
              </a:xfrm>
              <a:prstGeom prst="roundRect">
                <a:avLst>
                  <a:gd name="adj" fmla="val 16667"/>
                </a:avLst>
              </a:prstGeom>
              <a:solidFill>
                <a:srgbClr val="FF6699"/>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3" name="AutoShape 49">
                <a:extLst>
                  <a:ext uri="{FF2B5EF4-FFF2-40B4-BE49-F238E27FC236}">
                    <a16:creationId xmlns:a16="http://schemas.microsoft.com/office/drawing/2014/main" id="{2810C79D-38B2-C296-A853-8A9B9D44802B}"/>
                  </a:ext>
                </a:extLst>
              </p:cNvPr>
              <p:cNvSpPr>
                <a:spLocks noChangeArrowheads="1"/>
              </p:cNvSpPr>
              <p:nvPr/>
            </p:nvSpPr>
            <p:spPr bwMode="auto">
              <a:xfrm>
                <a:off x="3745" y="1738"/>
                <a:ext cx="469" cy="124"/>
              </a:xfrm>
              <a:prstGeom prst="roundRect">
                <a:avLst>
                  <a:gd name="adj" fmla="val 16667"/>
                </a:avLst>
              </a:prstGeom>
              <a:solidFill>
                <a:srgbClr val="FF538C"/>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4" name="AutoShape 50">
                <a:extLst>
                  <a:ext uri="{FF2B5EF4-FFF2-40B4-BE49-F238E27FC236}">
                    <a16:creationId xmlns:a16="http://schemas.microsoft.com/office/drawing/2014/main" id="{E3C66CC0-25AE-04C2-4D4F-7CD96341AE1C}"/>
                  </a:ext>
                </a:extLst>
              </p:cNvPr>
              <p:cNvSpPr>
                <a:spLocks noChangeArrowheads="1"/>
              </p:cNvSpPr>
              <p:nvPr/>
            </p:nvSpPr>
            <p:spPr bwMode="auto">
              <a:xfrm>
                <a:off x="4217" y="1738"/>
                <a:ext cx="469" cy="124"/>
              </a:xfrm>
              <a:prstGeom prst="roundRect">
                <a:avLst>
                  <a:gd name="adj" fmla="val 16667"/>
                </a:avLst>
              </a:prstGeom>
              <a:solidFill>
                <a:srgbClr val="FF75A3"/>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5" name="AutoShape 51">
                <a:extLst>
                  <a:ext uri="{FF2B5EF4-FFF2-40B4-BE49-F238E27FC236}">
                    <a16:creationId xmlns:a16="http://schemas.microsoft.com/office/drawing/2014/main" id="{CFE0E211-68C0-078B-3DF1-35938EA83A4B}"/>
                  </a:ext>
                </a:extLst>
              </p:cNvPr>
              <p:cNvSpPr>
                <a:spLocks noChangeArrowheads="1"/>
              </p:cNvSpPr>
              <p:nvPr/>
            </p:nvSpPr>
            <p:spPr bwMode="auto">
              <a:xfrm>
                <a:off x="5179" y="1738"/>
                <a:ext cx="469" cy="124"/>
              </a:xfrm>
              <a:prstGeom prst="roundRect">
                <a:avLst>
                  <a:gd name="adj" fmla="val 16667"/>
                </a:avLst>
              </a:prstGeom>
              <a:solidFill>
                <a:srgbClr val="FF538C"/>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6" name="AutoShape 52">
                <a:extLst>
                  <a:ext uri="{FF2B5EF4-FFF2-40B4-BE49-F238E27FC236}">
                    <a16:creationId xmlns:a16="http://schemas.microsoft.com/office/drawing/2014/main" id="{5E3ED1AA-A3CF-D8E1-11CF-6971F591F283}"/>
                  </a:ext>
                </a:extLst>
              </p:cNvPr>
              <p:cNvSpPr>
                <a:spLocks noChangeArrowheads="1"/>
              </p:cNvSpPr>
              <p:nvPr/>
            </p:nvSpPr>
            <p:spPr bwMode="auto">
              <a:xfrm>
                <a:off x="5651" y="1738"/>
                <a:ext cx="469" cy="124"/>
              </a:xfrm>
              <a:prstGeom prst="roundRect">
                <a:avLst>
                  <a:gd name="adj" fmla="val 16667"/>
                </a:avLst>
              </a:prstGeom>
              <a:solidFill>
                <a:srgbClr val="FF538C"/>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37" name="AutoShape 53">
                <a:extLst>
                  <a:ext uri="{FF2B5EF4-FFF2-40B4-BE49-F238E27FC236}">
                    <a16:creationId xmlns:a16="http://schemas.microsoft.com/office/drawing/2014/main" id="{F1E27187-4B16-3609-AD34-57EBFF81BC26}"/>
                  </a:ext>
                </a:extLst>
              </p:cNvPr>
              <p:cNvSpPr>
                <a:spLocks noChangeArrowheads="1"/>
              </p:cNvSpPr>
              <p:nvPr/>
            </p:nvSpPr>
            <p:spPr bwMode="auto">
              <a:xfrm>
                <a:off x="4698" y="1738"/>
                <a:ext cx="469" cy="124"/>
              </a:xfrm>
              <a:prstGeom prst="roundRect">
                <a:avLst>
                  <a:gd name="adj" fmla="val 16667"/>
                </a:avLst>
              </a:prstGeom>
              <a:solidFill>
                <a:srgbClr val="FF6699"/>
              </a:solidFill>
              <a:ln w="9525">
                <a:solidFill>
                  <a:srgbClr val="86002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18838" name="Line 54">
              <a:extLst>
                <a:ext uri="{FF2B5EF4-FFF2-40B4-BE49-F238E27FC236}">
                  <a16:creationId xmlns:a16="http://schemas.microsoft.com/office/drawing/2014/main" id="{1873AA9F-44C6-E649-8C00-021039DDE498}"/>
                </a:ext>
              </a:extLst>
            </p:cNvPr>
            <p:cNvSpPr>
              <a:spLocks noChangeShapeType="1"/>
            </p:cNvSpPr>
            <p:nvPr/>
          </p:nvSpPr>
          <p:spPr bwMode="auto">
            <a:xfrm rot="10800000">
              <a:off x="2792" y="2508"/>
              <a:ext cx="448" cy="534"/>
            </a:xfrm>
            <a:prstGeom prst="line">
              <a:avLst/>
            </a:prstGeom>
            <a:noFill/>
            <a:ln w="28575">
              <a:solidFill>
                <a:schemeClr val="tx2"/>
              </a:solidFill>
              <a:round/>
              <a:headEnd/>
              <a:tailEnd type="stealth"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it-IT"/>
            </a:p>
          </p:txBody>
        </p:sp>
        <p:sp>
          <p:nvSpPr>
            <p:cNvPr id="118839" name="Text Box 55">
              <a:extLst>
                <a:ext uri="{FF2B5EF4-FFF2-40B4-BE49-F238E27FC236}">
                  <a16:creationId xmlns:a16="http://schemas.microsoft.com/office/drawing/2014/main" id="{E9CFED00-DEA0-7422-ADFD-AA53A4C0ABEC}"/>
                </a:ext>
              </a:extLst>
            </p:cNvPr>
            <p:cNvSpPr txBox="1">
              <a:spLocks noChangeArrowheads="1"/>
            </p:cNvSpPr>
            <p:nvPr/>
          </p:nvSpPr>
          <p:spPr bwMode="auto">
            <a:xfrm>
              <a:off x="2289" y="2228"/>
              <a:ext cx="7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eaLnBrk="0" hangingPunct="0"/>
              <a:r>
                <a:rPr lang="en-US" altLang="it-IT" sz="2000">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Citochine</a:t>
              </a:r>
            </a:p>
          </p:txBody>
        </p:sp>
        <p:sp>
          <p:nvSpPr>
            <p:cNvPr id="118840" name="Line 56">
              <a:extLst>
                <a:ext uri="{FF2B5EF4-FFF2-40B4-BE49-F238E27FC236}">
                  <a16:creationId xmlns:a16="http://schemas.microsoft.com/office/drawing/2014/main" id="{B6AF2801-A5D4-51D3-81E2-C6697BE9D70B}"/>
                </a:ext>
              </a:extLst>
            </p:cNvPr>
            <p:cNvSpPr>
              <a:spLocks noChangeShapeType="1"/>
            </p:cNvSpPr>
            <p:nvPr/>
          </p:nvSpPr>
          <p:spPr bwMode="auto">
            <a:xfrm rot="16200000" flipH="1">
              <a:off x="878" y="3225"/>
              <a:ext cx="335"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41" name="Line 57">
              <a:extLst>
                <a:ext uri="{FF2B5EF4-FFF2-40B4-BE49-F238E27FC236}">
                  <a16:creationId xmlns:a16="http://schemas.microsoft.com/office/drawing/2014/main" id="{279E09E9-BE97-0F17-70D0-3048FB36B0D1}"/>
                </a:ext>
              </a:extLst>
            </p:cNvPr>
            <p:cNvSpPr>
              <a:spLocks noChangeShapeType="1"/>
            </p:cNvSpPr>
            <p:nvPr/>
          </p:nvSpPr>
          <p:spPr bwMode="auto">
            <a:xfrm flipH="1" flipV="1">
              <a:off x="1721" y="2911"/>
              <a:ext cx="429" cy="219"/>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842" name="Text Box 58">
              <a:extLst>
                <a:ext uri="{FF2B5EF4-FFF2-40B4-BE49-F238E27FC236}">
                  <a16:creationId xmlns:a16="http://schemas.microsoft.com/office/drawing/2014/main" id="{686F72E8-8CFC-C1A9-0DB1-5CCD26BE7F45}"/>
                </a:ext>
              </a:extLst>
            </p:cNvPr>
            <p:cNvSpPr txBox="1">
              <a:spLocks noChangeArrowheads="1"/>
            </p:cNvSpPr>
            <p:nvPr/>
          </p:nvSpPr>
          <p:spPr bwMode="auto">
            <a:xfrm>
              <a:off x="429" y="2621"/>
              <a:ext cx="12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eaLnBrk="0" hangingPunct="0"/>
              <a: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Fattori di crescita</a:t>
              </a:r>
            </a:p>
            <a:p>
              <a:pPr algn="ctr" eaLnBrk="0" hangingPunct="0"/>
              <a: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Metalloproteinasi</a:t>
              </a:r>
            </a:p>
          </p:txBody>
        </p:sp>
        <p:sp>
          <p:nvSpPr>
            <p:cNvPr id="118843" name="Text Box 59">
              <a:extLst>
                <a:ext uri="{FF2B5EF4-FFF2-40B4-BE49-F238E27FC236}">
                  <a16:creationId xmlns:a16="http://schemas.microsoft.com/office/drawing/2014/main" id="{E4FEB5A5-F9CF-13F7-3805-7AB9CABC3FDA}"/>
                </a:ext>
              </a:extLst>
            </p:cNvPr>
            <p:cNvSpPr txBox="1">
              <a:spLocks noChangeArrowheads="1"/>
            </p:cNvSpPr>
            <p:nvPr/>
          </p:nvSpPr>
          <p:spPr bwMode="auto">
            <a:xfrm>
              <a:off x="223" y="3492"/>
              <a:ext cx="1665"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eaLnBrk="0" hangingPunct="0"/>
              <a:r>
                <a:rPr lang="en-US" altLang="it-IT" sz="1400">
                  <a:solidFill>
                    <a:srgbClr val="FFFFFF"/>
                  </a:solidFill>
                  <a:effectLst>
                    <a:outerShdw blurRad="38100" dist="38100" dir="2700000" algn="tl">
                      <a:srgbClr val="C0C0C0"/>
                    </a:outerShdw>
                  </a:effectLst>
                  <a:cs typeface="Arial" panose="020B0604020202020204" pitchFamily="34" charset="0"/>
                </a:rPr>
                <a:t>Proliferazione cellulare</a:t>
              </a:r>
              <a:br>
                <a:rPr lang="en-US" altLang="it-IT" sz="1400">
                  <a:solidFill>
                    <a:srgbClr val="FFFFFF"/>
                  </a:solidFill>
                  <a:effectLst>
                    <a:outerShdw blurRad="38100" dist="38100" dir="2700000" algn="tl">
                      <a:srgbClr val="C0C0C0"/>
                    </a:outerShdw>
                  </a:effectLst>
                  <a:cs typeface="Arial" panose="020B0604020202020204" pitchFamily="34" charset="0"/>
                </a:rPr>
              </a:br>
              <a:r>
                <a:rPr lang="en-US" altLang="it-IT" sz="1400">
                  <a:solidFill>
                    <a:srgbClr val="FFFFFF"/>
                  </a:solidFill>
                  <a:effectLst>
                    <a:outerShdw blurRad="38100" dist="38100" dir="2700000" algn="tl">
                      <a:srgbClr val="C0C0C0"/>
                    </a:outerShdw>
                  </a:effectLst>
                  <a:cs typeface="Arial" panose="020B0604020202020204" pitchFamily="34" charset="0"/>
                </a:rPr>
                <a:t>Degradazione della matrice</a:t>
              </a:r>
            </a:p>
          </p:txBody>
        </p:sp>
        <p:sp>
          <p:nvSpPr>
            <p:cNvPr id="118844" name="Text Box 60">
              <a:extLst>
                <a:ext uri="{FF2B5EF4-FFF2-40B4-BE49-F238E27FC236}">
                  <a16:creationId xmlns:a16="http://schemas.microsoft.com/office/drawing/2014/main" id="{23D848CE-4A91-AEE6-AB64-EEDFAC967691}"/>
                </a:ext>
              </a:extLst>
            </p:cNvPr>
            <p:cNvSpPr txBox="1">
              <a:spLocks noChangeArrowheads="1"/>
            </p:cNvSpPr>
            <p:nvPr/>
          </p:nvSpPr>
          <p:spPr bwMode="auto">
            <a:xfrm>
              <a:off x="3262" y="3523"/>
              <a:ext cx="75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eaLnBrk="0" hangingPunct="0"/>
              <a:r>
                <a:rPr lang="en-US" altLang="it-IT">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Macrofagi</a:t>
              </a:r>
            </a:p>
          </p:txBody>
        </p:sp>
        <p:grpSp>
          <p:nvGrpSpPr>
            <p:cNvPr id="118845" name="Group 61">
              <a:extLst>
                <a:ext uri="{FF2B5EF4-FFF2-40B4-BE49-F238E27FC236}">
                  <a16:creationId xmlns:a16="http://schemas.microsoft.com/office/drawing/2014/main" id="{9D5A1DEB-699C-9622-87F7-F674EF17C2AC}"/>
                </a:ext>
              </a:extLst>
            </p:cNvPr>
            <p:cNvGrpSpPr>
              <a:grpSpLocks/>
            </p:cNvGrpSpPr>
            <p:nvPr/>
          </p:nvGrpSpPr>
          <p:grpSpPr bwMode="auto">
            <a:xfrm>
              <a:off x="2218" y="1432"/>
              <a:ext cx="358" cy="339"/>
              <a:chOff x="1833" y="1064"/>
              <a:chExt cx="403" cy="339"/>
            </a:xfrm>
          </p:grpSpPr>
          <p:sp>
            <p:nvSpPr>
              <p:cNvPr id="118846" name="Oval 62">
                <a:extLst>
                  <a:ext uri="{FF2B5EF4-FFF2-40B4-BE49-F238E27FC236}">
                    <a16:creationId xmlns:a16="http://schemas.microsoft.com/office/drawing/2014/main" id="{AC12B54C-AB0F-B6F7-DCEE-186E5146E12A}"/>
                  </a:ext>
                </a:extLst>
              </p:cNvPr>
              <p:cNvSpPr>
                <a:spLocks noChangeArrowheads="1"/>
              </p:cNvSpPr>
              <p:nvPr/>
            </p:nvSpPr>
            <p:spPr bwMode="auto">
              <a:xfrm rot="-509550">
                <a:off x="1833" y="1064"/>
                <a:ext cx="403" cy="339"/>
              </a:xfrm>
              <a:prstGeom prst="ellipse">
                <a:avLst/>
              </a:prstGeom>
              <a:gradFill rotWithShape="0">
                <a:gsLst>
                  <a:gs pos="0">
                    <a:srgbClr val="CCFFFF"/>
                  </a:gs>
                  <a:gs pos="100000">
                    <a:srgbClr val="66CCFF"/>
                  </a:gs>
                </a:gsLst>
                <a:path path="shape">
                  <a:fillToRect l="50000" t="50000" r="50000" b="50000"/>
                </a:path>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47" name="Oval 63">
                <a:extLst>
                  <a:ext uri="{FF2B5EF4-FFF2-40B4-BE49-F238E27FC236}">
                    <a16:creationId xmlns:a16="http://schemas.microsoft.com/office/drawing/2014/main" id="{9642F30B-4F3F-BD51-E84F-BF9B4FEE1609}"/>
                  </a:ext>
                </a:extLst>
              </p:cNvPr>
              <p:cNvSpPr>
                <a:spLocks noChangeArrowheads="1"/>
              </p:cNvSpPr>
              <p:nvPr/>
            </p:nvSpPr>
            <p:spPr bwMode="auto">
              <a:xfrm rot="-509550">
                <a:off x="1936" y="1183"/>
                <a:ext cx="201" cy="100"/>
              </a:xfrm>
              <a:prstGeom prst="ellipse">
                <a:avLst/>
              </a:prstGeom>
              <a:gradFill rotWithShape="0">
                <a:gsLst>
                  <a:gs pos="0">
                    <a:srgbClr val="CCFFFF"/>
                  </a:gs>
                  <a:gs pos="100000">
                    <a:srgbClr val="3399FF"/>
                  </a:gs>
                </a:gsLst>
                <a:path path="rect">
                  <a:fillToRect l="100000" b="10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18848" name="Group 64">
              <a:extLst>
                <a:ext uri="{FF2B5EF4-FFF2-40B4-BE49-F238E27FC236}">
                  <a16:creationId xmlns:a16="http://schemas.microsoft.com/office/drawing/2014/main" id="{5714F66D-A861-11E3-7F3F-4D7BE3CC128E}"/>
                </a:ext>
              </a:extLst>
            </p:cNvPr>
            <p:cNvGrpSpPr>
              <a:grpSpLocks/>
            </p:cNvGrpSpPr>
            <p:nvPr/>
          </p:nvGrpSpPr>
          <p:grpSpPr bwMode="auto">
            <a:xfrm>
              <a:off x="3056" y="1432"/>
              <a:ext cx="359" cy="339"/>
              <a:chOff x="1833" y="1064"/>
              <a:chExt cx="403" cy="339"/>
            </a:xfrm>
          </p:grpSpPr>
          <p:sp>
            <p:nvSpPr>
              <p:cNvPr id="118849" name="Oval 65">
                <a:extLst>
                  <a:ext uri="{FF2B5EF4-FFF2-40B4-BE49-F238E27FC236}">
                    <a16:creationId xmlns:a16="http://schemas.microsoft.com/office/drawing/2014/main" id="{B0415194-C7F6-9890-2CA9-61BE6A4EE2AE}"/>
                  </a:ext>
                </a:extLst>
              </p:cNvPr>
              <p:cNvSpPr>
                <a:spLocks noChangeArrowheads="1"/>
              </p:cNvSpPr>
              <p:nvPr/>
            </p:nvSpPr>
            <p:spPr bwMode="auto">
              <a:xfrm rot="-509550">
                <a:off x="1833" y="1064"/>
                <a:ext cx="403" cy="339"/>
              </a:xfrm>
              <a:prstGeom prst="ellipse">
                <a:avLst/>
              </a:prstGeom>
              <a:gradFill rotWithShape="0">
                <a:gsLst>
                  <a:gs pos="0">
                    <a:srgbClr val="CCFFFF"/>
                  </a:gs>
                  <a:gs pos="100000">
                    <a:srgbClr val="66CCFF"/>
                  </a:gs>
                </a:gsLst>
                <a:path path="shape">
                  <a:fillToRect l="50000" t="50000" r="50000" b="50000"/>
                </a:path>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50" name="Oval 66">
                <a:extLst>
                  <a:ext uri="{FF2B5EF4-FFF2-40B4-BE49-F238E27FC236}">
                    <a16:creationId xmlns:a16="http://schemas.microsoft.com/office/drawing/2014/main" id="{13C5D9BD-7915-A668-B174-16618C41DE3B}"/>
                  </a:ext>
                </a:extLst>
              </p:cNvPr>
              <p:cNvSpPr>
                <a:spLocks noChangeArrowheads="1"/>
              </p:cNvSpPr>
              <p:nvPr/>
            </p:nvSpPr>
            <p:spPr bwMode="auto">
              <a:xfrm rot="-509550">
                <a:off x="1936" y="1183"/>
                <a:ext cx="201" cy="100"/>
              </a:xfrm>
              <a:prstGeom prst="ellipse">
                <a:avLst/>
              </a:prstGeom>
              <a:gradFill rotWithShape="0">
                <a:gsLst>
                  <a:gs pos="0">
                    <a:srgbClr val="CCFFFF"/>
                  </a:gs>
                  <a:gs pos="100000">
                    <a:srgbClr val="3399FF"/>
                  </a:gs>
                </a:gsLst>
                <a:path path="rect">
                  <a:fillToRect l="100000" b="10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18851" name="Group 67">
              <a:extLst>
                <a:ext uri="{FF2B5EF4-FFF2-40B4-BE49-F238E27FC236}">
                  <a16:creationId xmlns:a16="http://schemas.microsoft.com/office/drawing/2014/main" id="{D64E8CE5-ECBC-4329-84D0-A041D6B8167B}"/>
                </a:ext>
              </a:extLst>
            </p:cNvPr>
            <p:cNvGrpSpPr>
              <a:grpSpLocks/>
            </p:cNvGrpSpPr>
            <p:nvPr/>
          </p:nvGrpSpPr>
          <p:grpSpPr bwMode="auto">
            <a:xfrm rot="1490805">
              <a:off x="3782" y="2512"/>
              <a:ext cx="358" cy="339"/>
              <a:chOff x="1833" y="1064"/>
              <a:chExt cx="403" cy="339"/>
            </a:xfrm>
          </p:grpSpPr>
          <p:sp>
            <p:nvSpPr>
              <p:cNvPr id="118852" name="Oval 68">
                <a:extLst>
                  <a:ext uri="{FF2B5EF4-FFF2-40B4-BE49-F238E27FC236}">
                    <a16:creationId xmlns:a16="http://schemas.microsoft.com/office/drawing/2014/main" id="{360DA592-AC21-E318-53C0-9F32EC18EE8D}"/>
                  </a:ext>
                </a:extLst>
              </p:cNvPr>
              <p:cNvSpPr>
                <a:spLocks noChangeArrowheads="1"/>
              </p:cNvSpPr>
              <p:nvPr/>
            </p:nvSpPr>
            <p:spPr bwMode="auto">
              <a:xfrm rot="-509550">
                <a:off x="1833" y="1064"/>
                <a:ext cx="403" cy="339"/>
              </a:xfrm>
              <a:prstGeom prst="ellipse">
                <a:avLst/>
              </a:prstGeom>
              <a:gradFill rotWithShape="0">
                <a:gsLst>
                  <a:gs pos="0">
                    <a:srgbClr val="CCFFFF"/>
                  </a:gs>
                  <a:gs pos="100000">
                    <a:srgbClr val="66CCFF"/>
                  </a:gs>
                </a:gsLst>
                <a:path path="shape">
                  <a:fillToRect l="50000" t="50000" r="50000" b="50000"/>
                </a:path>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8853" name="Oval 69">
                <a:extLst>
                  <a:ext uri="{FF2B5EF4-FFF2-40B4-BE49-F238E27FC236}">
                    <a16:creationId xmlns:a16="http://schemas.microsoft.com/office/drawing/2014/main" id="{1A119C89-AEE6-15B9-1CE7-C12B7EBB3B78}"/>
                  </a:ext>
                </a:extLst>
              </p:cNvPr>
              <p:cNvSpPr>
                <a:spLocks noChangeArrowheads="1"/>
              </p:cNvSpPr>
              <p:nvPr/>
            </p:nvSpPr>
            <p:spPr bwMode="auto">
              <a:xfrm rot="-509550">
                <a:off x="1936" y="1183"/>
                <a:ext cx="201" cy="100"/>
              </a:xfrm>
              <a:prstGeom prst="ellipse">
                <a:avLst/>
              </a:prstGeom>
              <a:gradFill rotWithShape="0">
                <a:gsLst>
                  <a:gs pos="0">
                    <a:srgbClr val="CCFFFF"/>
                  </a:gs>
                  <a:gs pos="100000">
                    <a:srgbClr val="3399FF"/>
                  </a:gs>
                </a:gsLst>
                <a:path path="rect">
                  <a:fillToRect l="100000" b="10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6" name="Group 6">
            <a:extLst>
              <a:ext uri="{FF2B5EF4-FFF2-40B4-BE49-F238E27FC236}">
                <a16:creationId xmlns:a16="http://schemas.microsoft.com/office/drawing/2014/main" id="{1DE9E803-0A0C-A74B-BD9D-556511289B25}"/>
              </a:ext>
            </a:extLst>
          </p:cNvPr>
          <p:cNvGrpSpPr>
            <a:grpSpLocks/>
          </p:cNvGrpSpPr>
          <p:nvPr/>
        </p:nvGrpSpPr>
        <p:grpSpPr bwMode="auto">
          <a:xfrm>
            <a:off x="1981200" y="2057400"/>
            <a:ext cx="8148638" cy="4648200"/>
            <a:chOff x="385" y="1071"/>
            <a:chExt cx="5133" cy="2921"/>
          </a:xfrm>
        </p:grpSpPr>
        <p:pic>
          <p:nvPicPr>
            <p:cNvPr id="120837" name="Picture 7">
              <a:extLst>
                <a:ext uri="{FF2B5EF4-FFF2-40B4-BE49-F238E27FC236}">
                  <a16:creationId xmlns:a16="http://schemas.microsoft.com/office/drawing/2014/main" id="{590EDE0D-55C8-0AD4-862E-B8765A56810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2304"/>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AutoShape 8">
              <a:extLst>
                <a:ext uri="{FF2B5EF4-FFF2-40B4-BE49-F238E27FC236}">
                  <a16:creationId xmlns:a16="http://schemas.microsoft.com/office/drawing/2014/main" id="{F9A6AD24-3733-A558-9DBF-CEC35C599447}"/>
                </a:ext>
              </a:extLst>
            </p:cNvPr>
            <p:cNvSpPr>
              <a:spLocks noChangeArrowheads="1"/>
            </p:cNvSpPr>
            <p:nvPr/>
          </p:nvSpPr>
          <p:spPr bwMode="auto">
            <a:xfrm>
              <a:off x="2688" y="1824"/>
              <a:ext cx="165" cy="413"/>
            </a:xfrm>
            <a:prstGeom prst="downArrow">
              <a:avLst>
                <a:gd name="adj1" fmla="val 23639"/>
                <a:gd name="adj2" fmla="val 98186"/>
              </a:avLst>
            </a:prstGeom>
            <a:solidFill>
              <a:srgbClr val="00FF00"/>
            </a:solidFill>
            <a:ln w="9525">
              <a:solidFill>
                <a:schemeClr val="tx1"/>
              </a:solidFill>
              <a:miter lim="800000"/>
              <a:headEnd/>
              <a:tailEnd/>
            </a:ln>
            <a:effectLst>
              <a:outerShdw dist="35921" dir="2700000" algn="ctr" rotWithShape="0">
                <a:srgbClr val="008080"/>
              </a:outerShdw>
            </a:effectLst>
          </p:spPr>
          <p:txBody>
            <a:bodyPr wrap="none" anchor="ctr"/>
            <a:lstStyle/>
            <a:p>
              <a:pPr>
                <a:defRPr/>
              </a:pPr>
              <a:endParaRPr lang="it-IT">
                <a:latin typeface="Arial" charset="0"/>
              </a:endParaRPr>
            </a:p>
          </p:txBody>
        </p:sp>
        <p:pic>
          <p:nvPicPr>
            <p:cNvPr id="120839" name="Picture 9">
              <a:extLst>
                <a:ext uri="{FF2B5EF4-FFF2-40B4-BE49-F238E27FC236}">
                  <a16:creationId xmlns:a16="http://schemas.microsoft.com/office/drawing/2014/main" id="{BC47A3FB-87C1-EFF3-EAE4-06C08322691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2296"/>
              <a:ext cx="66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40" name="Group 10">
              <a:extLst>
                <a:ext uri="{FF2B5EF4-FFF2-40B4-BE49-F238E27FC236}">
                  <a16:creationId xmlns:a16="http://schemas.microsoft.com/office/drawing/2014/main" id="{8465CF3C-CC46-530B-2466-094A3E6DB078}"/>
                </a:ext>
              </a:extLst>
            </p:cNvPr>
            <p:cNvGrpSpPr>
              <a:grpSpLocks/>
            </p:cNvGrpSpPr>
            <p:nvPr/>
          </p:nvGrpSpPr>
          <p:grpSpPr bwMode="auto">
            <a:xfrm>
              <a:off x="385" y="1071"/>
              <a:ext cx="5133" cy="2921"/>
              <a:chOff x="385" y="1071"/>
              <a:chExt cx="5133" cy="2921"/>
            </a:xfrm>
          </p:grpSpPr>
          <p:sp>
            <p:nvSpPr>
              <p:cNvPr id="120841" name="WordArt 11">
                <a:extLst>
                  <a:ext uri="{FF2B5EF4-FFF2-40B4-BE49-F238E27FC236}">
                    <a16:creationId xmlns:a16="http://schemas.microsoft.com/office/drawing/2014/main" id="{B8DCF8F6-6A9A-3449-9B73-69B62BF994BA}"/>
                  </a:ext>
                </a:extLst>
              </p:cNvPr>
              <p:cNvSpPr>
                <a:spLocks noChangeArrowheads="1" noChangeShapeType="1" noTextEdit="1"/>
              </p:cNvSpPr>
              <p:nvPr/>
            </p:nvSpPr>
            <p:spPr bwMode="auto">
              <a:xfrm>
                <a:off x="2200" y="1298"/>
                <a:ext cx="1188" cy="5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it-IT" sz="3600" kern="10">
                    <a:ln w="9525">
                      <a:round/>
                      <a:headEnd/>
                      <a:tailEnd/>
                    </a:ln>
                    <a:gradFill rotWithShape="1">
                      <a:gsLst>
                        <a:gs pos="0">
                          <a:srgbClr val="FFE701"/>
                        </a:gs>
                        <a:gs pos="100000">
                          <a:srgbClr val="FE3E02"/>
                        </a:gs>
                      </a:gsLst>
                      <a:lin ang="5400000" scaled="1"/>
                    </a:gradFill>
                    <a:latin typeface="Impact" panose="020B0806030902050204" pitchFamily="34" charset="0"/>
                  </a:rPr>
                  <a:t>Inflammation</a:t>
                </a:r>
              </a:p>
            </p:txBody>
          </p:sp>
          <p:grpSp>
            <p:nvGrpSpPr>
              <p:cNvPr id="120842" name="Group 12">
                <a:extLst>
                  <a:ext uri="{FF2B5EF4-FFF2-40B4-BE49-F238E27FC236}">
                    <a16:creationId xmlns:a16="http://schemas.microsoft.com/office/drawing/2014/main" id="{B0049C97-D0C0-EEA4-C9E9-AF0BD4CA72AB}"/>
                  </a:ext>
                </a:extLst>
              </p:cNvPr>
              <p:cNvGrpSpPr>
                <a:grpSpLocks/>
              </p:cNvGrpSpPr>
              <p:nvPr/>
            </p:nvGrpSpPr>
            <p:grpSpPr bwMode="auto">
              <a:xfrm>
                <a:off x="432" y="1424"/>
                <a:ext cx="816" cy="1112"/>
                <a:chOff x="432" y="1440"/>
                <a:chExt cx="816" cy="1112"/>
              </a:xfrm>
            </p:grpSpPr>
            <p:grpSp>
              <p:nvGrpSpPr>
                <p:cNvPr id="120843" name="Group 13">
                  <a:extLst>
                    <a:ext uri="{FF2B5EF4-FFF2-40B4-BE49-F238E27FC236}">
                      <a16:creationId xmlns:a16="http://schemas.microsoft.com/office/drawing/2014/main" id="{B993D1DC-DADA-24D9-2966-40D64E6CED4D}"/>
                    </a:ext>
                  </a:extLst>
                </p:cNvPr>
                <p:cNvGrpSpPr>
                  <a:grpSpLocks/>
                </p:cNvGrpSpPr>
                <p:nvPr/>
              </p:nvGrpSpPr>
              <p:grpSpPr bwMode="auto">
                <a:xfrm>
                  <a:off x="432" y="1440"/>
                  <a:ext cx="816" cy="1112"/>
                  <a:chOff x="3331" y="835"/>
                  <a:chExt cx="1555" cy="2122"/>
                </a:xfrm>
              </p:grpSpPr>
              <p:sp>
                <p:nvSpPr>
                  <p:cNvPr id="120844" name="Freeform 14">
                    <a:extLst>
                      <a:ext uri="{FF2B5EF4-FFF2-40B4-BE49-F238E27FC236}">
                        <a16:creationId xmlns:a16="http://schemas.microsoft.com/office/drawing/2014/main" id="{B154F38F-80B0-2F79-96B4-BB1F40DF0DA0}"/>
                      </a:ext>
                    </a:extLst>
                  </p:cNvPr>
                  <p:cNvSpPr>
                    <a:spLocks/>
                  </p:cNvSpPr>
                  <p:nvPr/>
                </p:nvSpPr>
                <p:spPr bwMode="auto">
                  <a:xfrm>
                    <a:off x="4287" y="1548"/>
                    <a:ext cx="404" cy="330"/>
                  </a:xfrm>
                  <a:custGeom>
                    <a:avLst/>
                    <a:gdLst>
                      <a:gd name="T0" fmla="*/ 236 w 808"/>
                      <a:gd name="T1" fmla="*/ 0 h 662"/>
                      <a:gd name="T2" fmla="*/ 449 w 808"/>
                      <a:gd name="T3" fmla="*/ 116 h 662"/>
                      <a:gd name="T4" fmla="*/ 565 w 808"/>
                      <a:gd name="T5" fmla="*/ 244 h 662"/>
                      <a:gd name="T6" fmla="*/ 702 w 808"/>
                      <a:gd name="T7" fmla="*/ 409 h 662"/>
                      <a:gd name="T8" fmla="*/ 808 w 808"/>
                      <a:gd name="T9" fmla="*/ 622 h 662"/>
                      <a:gd name="T10" fmla="*/ 168 w 808"/>
                      <a:gd name="T11" fmla="*/ 662 h 662"/>
                      <a:gd name="T12" fmla="*/ 0 w 808"/>
                      <a:gd name="T13" fmla="*/ 555 h 662"/>
                      <a:gd name="T14" fmla="*/ 236 w 808"/>
                      <a:gd name="T15" fmla="*/ 0 h 662"/>
                      <a:gd name="T16" fmla="*/ 236 w 808"/>
                      <a:gd name="T17" fmla="*/ 0 h 6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8"/>
                      <a:gd name="T28" fmla="*/ 0 h 662"/>
                      <a:gd name="T29" fmla="*/ 808 w 808"/>
                      <a:gd name="T30" fmla="*/ 662 h 6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8" h="662">
                        <a:moveTo>
                          <a:pt x="236" y="0"/>
                        </a:moveTo>
                        <a:lnTo>
                          <a:pt x="449" y="116"/>
                        </a:lnTo>
                        <a:lnTo>
                          <a:pt x="565" y="244"/>
                        </a:lnTo>
                        <a:lnTo>
                          <a:pt x="702" y="409"/>
                        </a:lnTo>
                        <a:lnTo>
                          <a:pt x="808" y="622"/>
                        </a:lnTo>
                        <a:lnTo>
                          <a:pt x="168" y="662"/>
                        </a:lnTo>
                        <a:lnTo>
                          <a:pt x="0" y="555"/>
                        </a:lnTo>
                        <a:lnTo>
                          <a:pt x="236" y="0"/>
                        </a:lnTo>
                        <a:close/>
                      </a:path>
                    </a:pathLst>
                  </a:custGeom>
                  <a:solidFill>
                    <a:srgbClr val="D2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45" name="Freeform 15">
                    <a:extLst>
                      <a:ext uri="{FF2B5EF4-FFF2-40B4-BE49-F238E27FC236}">
                        <a16:creationId xmlns:a16="http://schemas.microsoft.com/office/drawing/2014/main" id="{2E365A0A-958A-1A39-AB9F-207093601FB5}"/>
                      </a:ext>
                    </a:extLst>
                  </p:cNvPr>
                  <p:cNvSpPr>
                    <a:spLocks/>
                  </p:cNvSpPr>
                  <p:nvPr/>
                </p:nvSpPr>
                <p:spPr bwMode="auto">
                  <a:xfrm>
                    <a:off x="3433" y="858"/>
                    <a:ext cx="1156" cy="962"/>
                  </a:xfrm>
                  <a:custGeom>
                    <a:avLst/>
                    <a:gdLst>
                      <a:gd name="T0" fmla="*/ 0 w 2314"/>
                      <a:gd name="T1" fmla="*/ 1535 h 1923"/>
                      <a:gd name="T2" fmla="*/ 97 w 2314"/>
                      <a:gd name="T3" fmla="*/ 1205 h 1923"/>
                      <a:gd name="T4" fmla="*/ 183 w 2314"/>
                      <a:gd name="T5" fmla="*/ 824 h 1923"/>
                      <a:gd name="T6" fmla="*/ 242 w 2314"/>
                      <a:gd name="T7" fmla="*/ 534 h 1923"/>
                      <a:gd name="T8" fmla="*/ 632 w 2314"/>
                      <a:gd name="T9" fmla="*/ 583 h 1923"/>
                      <a:gd name="T10" fmla="*/ 747 w 2314"/>
                      <a:gd name="T11" fmla="*/ 488 h 1923"/>
                      <a:gd name="T12" fmla="*/ 844 w 2314"/>
                      <a:gd name="T13" fmla="*/ 328 h 1923"/>
                      <a:gd name="T14" fmla="*/ 835 w 2314"/>
                      <a:gd name="T15" fmla="*/ 233 h 1923"/>
                      <a:gd name="T16" fmla="*/ 778 w 2314"/>
                      <a:gd name="T17" fmla="*/ 148 h 1923"/>
                      <a:gd name="T18" fmla="*/ 835 w 2314"/>
                      <a:gd name="T19" fmla="*/ 68 h 1923"/>
                      <a:gd name="T20" fmla="*/ 924 w 2314"/>
                      <a:gd name="T21" fmla="*/ 9 h 1923"/>
                      <a:gd name="T22" fmla="*/ 981 w 2314"/>
                      <a:gd name="T23" fmla="*/ 0 h 1923"/>
                      <a:gd name="T24" fmla="*/ 1118 w 2314"/>
                      <a:gd name="T25" fmla="*/ 174 h 1923"/>
                      <a:gd name="T26" fmla="*/ 1234 w 2314"/>
                      <a:gd name="T27" fmla="*/ 9 h 1923"/>
                      <a:gd name="T28" fmla="*/ 1352 w 2314"/>
                      <a:gd name="T29" fmla="*/ 47 h 1923"/>
                      <a:gd name="T30" fmla="*/ 1506 w 2314"/>
                      <a:gd name="T31" fmla="*/ 40 h 1923"/>
                      <a:gd name="T32" fmla="*/ 1586 w 2314"/>
                      <a:gd name="T33" fmla="*/ 154 h 1923"/>
                      <a:gd name="T34" fmla="*/ 1728 w 2314"/>
                      <a:gd name="T35" fmla="*/ 174 h 1923"/>
                      <a:gd name="T36" fmla="*/ 1877 w 2314"/>
                      <a:gd name="T37" fmla="*/ 349 h 1923"/>
                      <a:gd name="T38" fmla="*/ 1945 w 2314"/>
                      <a:gd name="T39" fmla="*/ 534 h 1923"/>
                      <a:gd name="T40" fmla="*/ 1962 w 2314"/>
                      <a:gd name="T41" fmla="*/ 633 h 1923"/>
                      <a:gd name="T42" fmla="*/ 2169 w 2314"/>
                      <a:gd name="T43" fmla="*/ 610 h 1923"/>
                      <a:gd name="T44" fmla="*/ 2264 w 2314"/>
                      <a:gd name="T45" fmla="*/ 720 h 1923"/>
                      <a:gd name="T46" fmla="*/ 2314 w 2314"/>
                      <a:gd name="T47" fmla="*/ 824 h 1923"/>
                      <a:gd name="T48" fmla="*/ 2293 w 2314"/>
                      <a:gd name="T49" fmla="*/ 961 h 1923"/>
                      <a:gd name="T50" fmla="*/ 2097 w 2314"/>
                      <a:gd name="T51" fmla="*/ 1108 h 1923"/>
                      <a:gd name="T52" fmla="*/ 2012 w 2314"/>
                      <a:gd name="T53" fmla="*/ 1235 h 1923"/>
                      <a:gd name="T54" fmla="*/ 1934 w 2314"/>
                      <a:gd name="T55" fmla="*/ 1408 h 1923"/>
                      <a:gd name="T56" fmla="*/ 1867 w 2314"/>
                      <a:gd name="T57" fmla="*/ 1573 h 1923"/>
                      <a:gd name="T58" fmla="*/ 1808 w 2314"/>
                      <a:gd name="T59" fmla="*/ 1779 h 1923"/>
                      <a:gd name="T60" fmla="*/ 1799 w 2314"/>
                      <a:gd name="T61" fmla="*/ 1914 h 1923"/>
                      <a:gd name="T62" fmla="*/ 778 w 2314"/>
                      <a:gd name="T63" fmla="*/ 1923 h 1923"/>
                      <a:gd name="T64" fmla="*/ 272 w 2314"/>
                      <a:gd name="T65" fmla="*/ 1739 h 1923"/>
                      <a:gd name="T66" fmla="*/ 0 w 2314"/>
                      <a:gd name="T67" fmla="*/ 1535 h 1923"/>
                      <a:gd name="T68" fmla="*/ 0 w 2314"/>
                      <a:gd name="T69" fmla="*/ 1535 h 19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14"/>
                      <a:gd name="T106" fmla="*/ 0 h 1923"/>
                      <a:gd name="T107" fmla="*/ 2314 w 2314"/>
                      <a:gd name="T108" fmla="*/ 1923 h 19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14" h="1923">
                        <a:moveTo>
                          <a:pt x="0" y="1535"/>
                        </a:moveTo>
                        <a:lnTo>
                          <a:pt x="97" y="1205"/>
                        </a:lnTo>
                        <a:lnTo>
                          <a:pt x="183" y="824"/>
                        </a:lnTo>
                        <a:lnTo>
                          <a:pt x="242" y="534"/>
                        </a:lnTo>
                        <a:lnTo>
                          <a:pt x="632" y="583"/>
                        </a:lnTo>
                        <a:lnTo>
                          <a:pt x="747" y="488"/>
                        </a:lnTo>
                        <a:lnTo>
                          <a:pt x="844" y="328"/>
                        </a:lnTo>
                        <a:lnTo>
                          <a:pt x="835" y="233"/>
                        </a:lnTo>
                        <a:lnTo>
                          <a:pt x="778" y="148"/>
                        </a:lnTo>
                        <a:lnTo>
                          <a:pt x="835" y="68"/>
                        </a:lnTo>
                        <a:lnTo>
                          <a:pt x="924" y="9"/>
                        </a:lnTo>
                        <a:lnTo>
                          <a:pt x="981" y="0"/>
                        </a:lnTo>
                        <a:lnTo>
                          <a:pt x="1118" y="174"/>
                        </a:lnTo>
                        <a:lnTo>
                          <a:pt x="1234" y="9"/>
                        </a:lnTo>
                        <a:lnTo>
                          <a:pt x="1352" y="47"/>
                        </a:lnTo>
                        <a:lnTo>
                          <a:pt x="1506" y="40"/>
                        </a:lnTo>
                        <a:lnTo>
                          <a:pt x="1586" y="154"/>
                        </a:lnTo>
                        <a:lnTo>
                          <a:pt x="1728" y="174"/>
                        </a:lnTo>
                        <a:lnTo>
                          <a:pt x="1877" y="349"/>
                        </a:lnTo>
                        <a:lnTo>
                          <a:pt x="1945" y="534"/>
                        </a:lnTo>
                        <a:lnTo>
                          <a:pt x="1962" y="633"/>
                        </a:lnTo>
                        <a:lnTo>
                          <a:pt x="2169" y="610"/>
                        </a:lnTo>
                        <a:lnTo>
                          <a:pt x="2264" y="720"/>
                        </a:lnTo>
                        <a:lnTo>
                          <a:pt x="2314" y="824"/>
                        </a:lnTo>
                        <a:lnTo>
                          <a:pt x="2293" y="961"/>
                        </a:lnTo>
                        <a:lnTo>
                          <a:pt x="2097" y="1108"/>
                        </a:lnTo>
                        <a:lnTo>
                          <a:pt x="2012" y="1235"/>
                        </a:lnTo>
                        <a:lnTo>
                          <a:pt x="1934" y="1408"/>
                        </a:lnTo>
                        <a:lnTo>
                          <a:pt x="1867" y="1573"/>
                        </a:lnTo>
                        <a:lnTo>
                          <a:pt x="1808" y="1779"/>
                        </a:lnTo>
                        <a:lnTo>
                          <a:pt x="1799" y="1914"/>
                        </a:lnTo>
                        <a:lnTo>
                          <a:pt x="778" y="1923"/>
                        </a:lnTo>
                        <a:lnTo>
                          <a:pt x="272" y="1739"/>
                        </a:lnTo>
                        <a:lnTo>
                          <a:pt x="0" y="1535"/>
                        </a:lnTo>
                        <a:close/>
                      </a:path>
                    </a:pathLst>
                  </a:custGeom>
                  <a:solidFill>
                    <a:srgbClr val="FFF6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46" name="Freeform 16">
                    <a:extLst>
                      <a:ext uri="{FF2B5EF4-FFF2-40B4-BE49-F238E27FC236}">
                        <a16:creationId xmlns:a16="http://schemas.microsoft.com/office/drawing/2014/main" id="{3D66AA47-1EA3-3E91-5D60-B9298D22D8B9}"/>
                      </a:ext>
                    </a:extLst>
                  </p:cNvPr>
                  <p:cNvSpPr>
                    <a:spLocks/>
                  </p:cNvSpPr>
                  <p:nvPr/>
                </p:nvSpPr>
                <p:spPr bwMode="auto">
                  <a:xfrm>
                    <a:off x="3705" y="989"/>
                    <a:ext cx="379" cy="656"/>
                  </a:xfrm>
                  <a:custGeom>
                    <a:avLst/>
                    <a:gdLst>
                      <a:gd name="T0" fmla="*/ 671 w 759"/>
                      <a:gd name="T1" fmla="*/ 0 h 1311"/>
                      <a:gd name="T2" fmla="*/ 574 w 759"/>
                      <a:gd name="T3" fmla="*/ 9 h 1311"/>
                      <a:gd name="T4" fmla="*/ 603 w 759"/>
                      <a:gd name="T5" fmla="*/ 47 h 1311"/>
                      <a:gd name="T6" fmla="*/ 449 w 759"/>
                      <a:gd name="T7" fmla="*/ 66 h 1311"/>
                      <a:gd name="T8" fmla="*/ 449 w 759"/>
                      <a:gd name="T9" fmla="*/ 97 h 1311"/>
                      <a:gd name="T10" fmla="*/ 300 w 759"/>
                      <a:gd name="T11" fmla="*/ 146 h 1311"/>
                      <a:gd name="T12" fmla="*/ 397 w 759"/>
                      <a:gd name="T13" fmla="*/ 165 h 1311"/>
                      <a:gd name="T14" fmla="*/ 253 w 759"/>
                      <a:gd name="T15" fmla="*/ 226 h 1311"/>
                      <a:gd name="T16" fmla="*/ 340 w 759"/>
                      <a:gd name="T17" fmla="*/ 253 h 1311"/>
                      <a:gd name="T18" fmla="*/ 177 w 759"/>
                      <a:gd name="T19" fmla="*/ 312 h 1311"/>
                      <a:gd name="T20" fmla="*/ 253 w 759"/>
                      <a:gd name="T21" fmla="*/ 348 h 1311"/>
                      <a:gd name="T22" fmla="*/ 126 w 759"/>
                      <a:gd name="T23" fmla="*/ 420 h 1311"/>
                      <a:gd name="T24" fmla="*/ 184 w 759"/>
                      <a:gd name="T25" fmla="*/ 458 h 1311"/>
                      <a:gd name="T26" fmla="*/ 50 w 759"/>
                      <a:gd name="T27" fmla="*/ 526 h 1311"/>
                      <a:gd name="T28" fmla="*/ 165 w 759"/>
                      <a:gd name="T29" fmla="*/ 555 h 1311"/>
                      <a:gd name="T30" fmla="*/ 10 w 759"/>
                      <a:gd name="T31" fmla="*/ 612 h 1311"/>
                      <a:gd name="T32" fmla="*/ 137 w 759"/>
                      <a:gd name="T33" fmla="*/ 642 h 1311"/>
                      <a:gd name="T34" fmla="*/ 0 w 759"/>
                      <a:gd name="T35" fmla="*/ 718 h 1311"/>
                      <a:gd name="T36" fmla="*/ 108 w 759"/>
                      <a:gd name="T37" fmla="*/ 758 h 1311"/>
                      <a:gd name="T38" fmla="*/ 10 w 759"/>
                      <a:gd name="T39" fmla="*/ 827 h 1311"/>
                      <a:gd name="T40" fmla="*/ 80 w 759"/>
                      <a:gd name="T41" fmla="*/ 834 h 1311"/>
                      <a:gd name="T42" fmla="*/ 10 w 759"/>
                      <a:gd name="T43" fmla="*/ 952 h 1311"/>
                      <a:gd name="T44" fmla="*/ 88 w 759"/>
                      <a:gd name="T45" fmla="*/ 981 h 1311"/>
                      <a:gd name="T46" fmla="*/ 10 w 759"/>
                      <a:gd name="T47" fmla="*/ 1040 h 1311"/>
                      <a:gd name="T48" fmla="*/ 108 w 759"/>
                      <a:gd name="T49" fmla="*/ 1098 h 1311"/>
                      <a:gd name="T50" fmla="*/ 61 w 759"/>
                      <a:gd name="T51" fmla="*/ 1184 h 1311"/>
                      <a:gd name="T52" fmla="*/ 137 w 759"/>
                      <a:gd name="T53" fmla="*/ 1207 h 1311"/>
                      <a:gd name="T54" fmla="*/ 88 w 759"/>
                      <a:gd name="T55" fmla="*/ 1264 h 1311"/>
                      <a:gd name="T56" fmla="*/ 177 w 759"/>
                      <a:gd name="T57" fmla="*/ 1311 h 1311"/>
                      <a:gd name="T58" fmla="*/ 146 w 759"/>
                      <a:gd name="T59" fmla="*/ 1110 h 1311"/>
                      <a:gd name="T60" fmla="*/ 158 w 759"/>
                      <a:gd name="T61" fmla="*/ 912 h 1311"/>
                      <a:gd name="T62" fmla="*/ 215 w 759"/>
                      <a:gd name="T63" fmla="*/ 699 h 1311"/>
                      <a:gd name="T64" fmla="*/ 340 w 759"/>
                      <a:gd name="T65" fmla="*/ 428 h 1311"/>
                      <a:gd name="T66" fmla="*/ 515 w 759"/>
                      <a:gd name="T67" fmla="*/ 226 h 1311"/>
                      <a:gd name="T68" fmla="*/ 759 w 759"/>
                      <a:gd name="T69" fmla="*/ 9 h 1311"/>
                      <a:gd name="T70" fmla="*/ 671 w 759"/>
                      <a:gd name="T71" fmla="*/ 0 h 1311"/>
                      <a:gd name="T72" fmla="*/ 671 w 759"/>
                      <a:gd name="T73" fmla="*/ 0 h 1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1311"/>
                      <a:gd name="T113" fmla="*/ 759 w 759"/>
                      <a:gd name="T114" fmla="*/ 1311 h 1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1311">
                        <a:moveTo>
                          <a:pt x="671" y="0"/>
                        </a:moveTo>
                        <a:lnTo>
                          <a:pt x="574" y="9"/>
                        </a:lnTo>
                        <a:lnTo>
                          <a:pt x="603" y="47"/>
                        </a:lnTo>
                        <a:lnTo>
                          <a:pt x="449" y="66"/>
                        </a:lnTo>
                        <a:lnTo>
                          <a:pt x="449" y="97"/>
                        </a:lnTo>
                        <a:lnTo>
                          <a:pt x="300" y="146"/>
                        </a:lnTo>
                        <a:lnTo>
                          <a:pt x="397" y="165"/>
                        </a:lnTo>
                        <a:lnTo>
                          <a:pt x="253" y="226"/>
                        </a:lnTo>
                        <a:lnTo>
                          <a:pt x="340" y="253"/>
                        </a:lnTo>
                        <a:lnTo>
                          <a:pt x="177" y="312"/>
                        </a:lnTo>
                        <a:lnTo>
                          <a:pt x="253" y="348"/>
                        </a:lnTo>
                        <a:lnTo>
                          <a:pt x="126" y="420"/>
                        </a:lnTo>
                        <a:lnTo>
                          <a:pt x="184" y="458"/>
                        </a:lnTo>
                        <a:lnTo>
                          <a:pt x="50" y="526"/>
                        </a:lnTo>
                        <a:lnTo>
                          <a:pt x="165" y="555"/>
                        </a:lnTo>
                        <a:lnTo>
                          <a:pt x="10" y="612"/>
                        </a:lnTo>
                        <a:lnTo>
                          <a:pt x="137" y="642"/>
                        </a:lnTo>
                        <a:lnTo>
                          <a:pt x="0" y="718"/>
                        </a:lnTo>
                        <a:lnTo>
                          <a:pt x="108" y="758"/>
                        </a:lnTo>
                        <a:lnTo>
                          <a:pt x="10" y="827"/>
                        </a:lnTo>
                        <a:lnTo>
                          <a:pt x="80" y="834"/>
                        </a:lnTo>
                        <a:lnTo>
                          <a:pt x="10" y="952"/>
                        </a:lnTo>
                        <a:lnTo>
                          <a:pt x="88" y="981"/>
                        </a:lnTo>
                        <a:lnTo>
                          <a:pt x="10" y="1040"/>
                        </a:lnTo>
                        <a:lnTo>
                          <a:pt x="108" y="1098"/>
                        </a:lnTo>
                        <a:lnTo>
                          <a:pt x="61" y="1184"/>
                        </a:lnTo>
                        <a:lnTo>
                          <a:pt x="137" y="1207"/>
                        </a:lnTo>
                        <a:lnTo>
                          <a:pt x="88" y="1264"/>
                        </a:lnTo>
                        <a:lnTo>
                          <a:pt x="177" y="1311"/>
                        </a:lnTo>
                        <a:lnTo>
                          <a:pt x="146" y="1110"/>
                        </a:lnTo>
                        <a:lnTo>
                          <a:pt x="158" y="912"/>
                        </a:lnTo>
                        <a:lnTo>
                          <a:pt x="215" y="699"/>
                        </a:lnTo>
                        <a:lnTo>
                          <a:pt x="340" y="428"/>
                        </a:lnTo>
                        <a:lnTo>
                          <a:pt x="515" y="226"/>
                        </a:lnTo>
                        <a:lnTo>
                          <a:pt x="759" y="9"/>
                        </a:lnTo>
                        <a:lnTo>
                          <a:pt x="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47" name="Freeform 17">
                    <a:extLst>
                      <a:ext uri="{FF2B5EF4-FFF2-40B4-BE49-F238E27FC236}">
                        <a16:creationId xmlns:a16="http://schemas.microsoft.com/office/drawing/2014/main" id="{8195714A-84D8-EF41-7919-A928D5354A4E}"/>
                      </a:ext>
                    </a:extLst>
                  </p:cNvPr>
                  <p:cNvSpPr>
                    <a:spLocks/>
                  </p:cNvSpPr>
                  <p:nvPr/>
                </p:nvSpPr>
                <p:spPr bwMode="auto">
                  <a:xfrm>
                    <a:off x="3967" y="1266"/>
                    <a:ext cx="330" cy="374"/>
                  </a:xfrm>
                  <a:custGeom>
                    <a:avLst/>
                    <a:gdLst>
                      <a:gd name="T0" fmla="*/ 186 w 659"/>
                      <a:gd name="T1" fmla="*/ 747 h 747"/>
                      <a:gd name="T2" fmla="*/ 283 w 659"/>
                      <a:gd name="T3" fmla="*/ 466 h 747"/>
                      <a:gd name="T4" fmla="*/ 370 w 659"/>
                      <a:gd name="T5" fmla="*/ 279 h 747"/>
                      <a:gd name="T6" fmla="*/ 504 w 659"/>
                      <a:gd name="T7" fmla="*/ 106 h 747"/>
                      <a:gd name="T8" fmla="*/ 659 w 659"/>
                      <a:gd name="T9" fmla="*/ 0 h 747"/>
                      <a:gd name="T10" fmla="*/ 467 w 659"/>
                      <a:gd name="T11" fmla="*/ 38 h 747"/>
                      <a:gd name="T12" fmla="*/ 486 w 659"/>
                      <a:gd name="T13" fmla="*/ 87 h 747"/>
                      <a:gd name="T14" fmla="*/ 370 w 659"/>
                      <a:gd name="T15" fmla="*/ 95 h 747"/>
                      <a:gd name="T16" fmla="*/ 410 w 659"/>
                      <a:gd name="T17" fmla="*/ 156 h 747"/>
                      <a:gd name="T18" fmla="*/ 283 w 659"/>
                      <a:gd name="T19" fmla="*/ 184 h 747"/>
                      <a:gd name="T20" fmla="*/ 350 w 659"/>
                      <a:gd name="T21" fmla="*/ 234 h 747"/>
                      <a:gd name="T22" fmla="*/ 224 w 659"/>
                      <a:gd name="T23" fmla="*/ 241 h 747"/>
                      <a:gd name="T24" fmla="*/ 321 w 659"/>
                      <a:gd name="T25" fmla="*/ 302 h 747"/>
                      <a:gd name="T26" fmla="*/ 165 w 659"/>
                      <a:gd name="T27" fmla="*/ 370 h 747"/>
                      <a:gd name="T28" fmla="*/ 234 w 659"/>
                      <a:gd name="T29" fmla="*/ 408 h 747"/>
                      <a:gd name="T30" fmla="*/ 108 w 659"/>
                      <a:gd name="T31" fmla="*/ 485 h 747"/>
                      <a:gd name="T32" fmla="*/ 197 w 659"/>
                      <a:gd name="T33" fmla="*/ 524 h 747"/>
                      <a:gd name="T34" fmla="*/ 66 w 659"/>
                      <a:gd name="T35" fmla="*/ 610 h 747"/>
                      <a:gd name="T36" fmla="*/ 156 w 659"/>
                      <a:gd name="T37" fmla="*/ 640 h 747"/>
                      <a:gd name="T38" fmla="*/ 0 w 659"/>
                      <a:gd name="T39" fmla="*/ 747 h 747"/>
                      <a:gd name="T40" fmla="*/ 186 w 659"/>
                      <a:gd name="T41" fmla="*/ 747 h 747"/>
                      <a:gd name="T42" fmla="*/ 186 w 659"/>
                      <a:gd name="T43" fmla="*/ 747 h 7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9"/>
                      <a:gd name="T67" fmla="*/ 0 h 747"/>
                      <a:gd name="T68" fmla="*/ 659 w 659"/>
                      <a:gd name="T69" fmla="*/ 747 h 7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9" h="747">
                        <a:moveTo>
                          <a:pt x="186" y="747"/>
                        </a:moveTo>
                        <a:lnTo>
                          <a:pt x="283" y="466"/>
                        </a:lnTo>
                        <a:lnTo>
                          <a:pt x="370" y="279"/>
                        </a:lnTo>
                        <a:lnTo>
                          <a:pt x="504" y="106"/>
                        </a:lnTo>
                        <a:lnTo>
                          <a:pt x="659" y="0"/>
                        </a:lnTo>
                        <a:lnTo>
                          <a:pt x="467" y="38"/>
                        </a:lnTo>
                        <a:lnTo>
                          <a:pt x="486" y="87"/>
                        </a:lnTo>
                        <a:lnTo>
                          <a:pt x="370" y="95"/>
                        </a:lnTo>
                        <a:lnTo>
                          <a:pt x="410" y="156"/>
                        </a:lnTo>
                        <a:lnTo>
                          <a:pt x="283" y="184"/>
                        </a:lnTo>
                        <a:lnTo>
                          <a:pt x="350" y="234"/>
                        </a:lnTo>
                        <a:lnTo>
                          <a:pt x="224" y="241"/>
                        </a:lnTo>
                        <a:lnTo>
                          <a:pt x="321" y="302"/>
                        </a:lnTo>
                        <a:lnTo>
                          <a:pt x="165" y="370"/>
                        </a:lnTo>
                        <a:lnTo>
                          <a:pt x="234" y="408"/>
                        </a:lnTo>
                        <a:lnTo>
                          <a:pt x="108" y="485"/>
                        </a:lnTo>
                        <a:lnTo>
                          <a:pt x="197" y="524"/>
                        </a:lnTo>
                        <a:lnTo>
                          <a:pt x="66" y="610"/>
                        </a:lnTo>
                        <a:lnTo>
                          <a:pt x="156" y="640"/>
                        </a:lnTo>
                        <a:lnTo>
                          <a:pt x="0" y="747"/>
                        </a:lnTo>
                        <a:lnTo>
                          <a:pt x="186" y="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48" name="Freeform 18">
                    <a:extLst>
                      <a:ext uri="{FF2B5EF4-FFF2-40B4-BE49-F238E27FC236}">
                        <a16:creationId xmlns:a16="http://schemas.microsoft.com/office/drawing/2014/main" id="{1F35D58E-9660-3299-939B-74712045CA27}"/>
                      </a:ext>
                    </a:extLst>
                  </p:cNvPr>
                  <p:cNvSpPr>
                    <a:spLocks/>
                  </p:cNvSpPr>
                  <p:nvPr/>
                </p:nvSpPr>
                <p:spPr bwMode="auto">
                  <a:xfrm>
                    <a:off x="3714" y="1130"/>
                    <a:ext cx="200" cy="136"/>
                  </a:xfrm>
                  <a:custGeom>
                    <a:avLst/>
                    <a:gdLst>
                      <a:gd name="T0" fmla="*/ 0 w 399"/>
                      <a:gd name="T1" fmla="*/ 274 h 274"/>
                      <a:gd name="T2" fmla="*/ 175 w 399"/>
                      <a:gd name="T3" fmla="*/ 177 h 274"/>
                      <a:gd name="T4" fmla="*/ 262 w 399"/>
                      <a:gd name="T5" fmla="*/ 80 h 274"/>
                      <a:gd name="T6" fmla="*/ 253 w 399"/>
                      <a:gd name="T7" fmla="*/ 147 h 274"/>
                      <a:gd name="T8" fmla="*/ 399 w 399"/>
                      <a:gd name="T9" fmla="*/ 0 h 274"/>
                      <a:gd name="T10" fmla="*/ 234 w 399"/>
                      <a:gd name="T11" fmla="*/ 251 h 274"/>
                      <a:gd name="T12" fmla="*/ 0 w 399"/>
                      <a:gd name="T13" fmla="*/ 274 h 274"/>
                      <a:gd name="T14" fmla="*/ 0 w 399"/>
                      <a:gd name="T15" fmla="*/ 274 h 274"/>
                      <a:gd name="T16" fmla="*/ 0 60000 65536"/>
                      <a:gd name="T17" fmla="*/ 0 60000 65536"/>
                      <a:gd name="T18" fmla="*/ 0 60000 65536"/>
                      <a:gd name="T19" fmla="*/ 0 60000 65536"/>
                      <a:gd name="T20" fmla="*/ 0 60000 65536"/>
                      <a:gd name="T21" fmla="*/ 0 60000 65536"/>
                      <a:gd name="T22" fmla="*/ 0 60000 65536"/>
                      <a:gd name="T23" fmla="*/ 0 60000 65536"/>
                      <a:gd name="T24" fmla="*/ 0 w 399"/>
                      <a:gd name="T25" fmla="*/ 0 h 274"/>
                      <a:gd name="T26" fmla="*/ 399 w 399"/>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9" h="274">
                        <a:moveTo>
                          <a:pt x="0" y="274"/>
                        </a:moveTo>
                        <a:lnTo>
                          <a:pt x="175" y="177"/>
                        </a:lnTo>
                        <a:lnTo>
                          <a:pt x="262" y="80"/>
                        </a:lnTo>
                        <a:lnTo>
                          <a:pt x="253" y="147"/>
                        </a:lnTo>
                        <a:lnTo>
                          <a:pt x="399" y="0"/>
                        </a:lnTo>
                        <a:lnTo>
                          <a:pt x="234" y="251"/>
                        </a:lnTo>
                        <a:lnTo>
                          <a:pt x="0"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49" name="Freeform 19">
                    <a:extLst>
                      <a:ext uri="{FF2B5EF4-FFF2-40B4-BE49-F238E27FC236}">
                        <a16:creationId xmlns:a16="http://schemas.microsoft.com/office/drawing/2014/main" id="{BC85C6E8-C8C9-8300-58E3-6455372D0B19}"/>
                      </a:ext>
                    </a:extLst>
                  </p:cNvPr>
                  <p:cNvSpPr>
                    <a:spLocks/>
                  </p:cNvSpPr>
                  <p:nvPr/>
                </p:nvSpPr>
                <p:spPr bwMode="auto">
                  <a:xfrm>
                    <a:off x="3418" y="1246"/>
                    <a:ext cx="1074" cy="268"/>
                  </a:xfrm>
                  <a:custGeom>
                    <a:avLst/>
                    <a:gdLst>
                      <a:gd name="T0" fmla="*/ 0 w 2150"/>
                      <a:gd name="T1" fmla="*/ 331 h 534"/>
                      <a:gd name="T2" fmla="*/ 61 w 2150"/>
                      <a:gd name="T3" fmla="*/ 213 h 534"/>
                      <a:gd name="T4" fmla="*/ 203 w 2150"/>
                      <a:gd name="T5" fmla="*/ 196 h 534"/>
                      <a:gd name="T6" fmla="*/ 447 w 2150"/>
                      <a:gd name="T7" fmla="*/ 127 h 534"/>
                      <a:gd name="T8" fmla="*/ 612 w 2150"/>
                      <a:gd name="T9" fmla="*/ 40 h 534"/>
                      <a:gd name="T10" fmla="*/ 827 w 2150"/>
                      <a:gd name="T11" fmla="*/ 0 h 534"/>
                      <a:gd name="T12" fmla="*/ 1108 w 2150"/>
                      <a:gd name="T13" fmla="*/ 0 h 534"/>
                      <a:gd name="T14" fmla="*/ 1285 w 2150"/>
                      <a:gd name="T15" fmla="*/ 116 h 534"/>
                      <a:gd name="T16" fmla="*/ 1352 w 2150"/>
                      <a:gd name="T17" fmla="*/ 165 h 534"/>
                      <a:gd name="T18" fmla="*/ 1526 w 2150"/>
                      <a:gd name="T19" fmla="*/ 184 h 534"/>
                      <a:gd name="T20" fmla="*/ 1701 w 2150"/>
                      <a:gd name="T21" fmla="*/ 177 h 534"/>
                      <a:gd name="T22" fmla="*/ 1878 w 2150"/>
                      <a:gd name="T23" fmla="*/ 213 h 534"/>
                      <a:gd name="T24" fmla="*/ 2053 w 2150"/>
                      <a:gd name="T25" fmla="*/ 342 h 534"/>
                      <a:gd name="T26" fmla="*/ 2150 w 2150"/>
                      <a:gd name="T27" fmla="*/ 477 h 534"/>
                      <a:gd name="T28" fmla="*/ 2110 w 2150"/>
                      <a:gd name="T29" fmla="*/ 534 h 534"/>
                      <a:gd name="T30" fmla="*/ 2042 w 2150"/>
                      <a:gd name="T31" fmla="*/ 534 h 534"/>
                      <a:gd name="T32" fmla="*/ 1975 w 2150"/>
                      <a:gd name="T33" fmla="*/ 410 h 534"/>
                      <a:gd name="T34" fmla="*/ 1829 w 2150"/>
                      <a:gd name="T35" fmla="*/ 300 h 534"/>
                      <a:gd name="T36" fmla="*/ 1663 w 2150"/>
                      <a:gd name="T37" fmla="*/ 224 h 534"/>
                      <a:gd name="T38" fmla="*/ 1441 w 2150"/>
                      <a:gd name="T39" fmla="*/ 224 h 534"/>
                      <a:gd name="T40" fmla="*/ 1234 w 2150"/>
                      <a:gd name="T41" fmla="*/ 203 h 534"/>
                      <a:gd name="T42" fmla="*/ 1118 w 2150"/>
                      <a:gd name="T43" fmla="*/ 97 h 534"/>
                      <a:gd name="T44" fmla="*/ 905 w 2150"/>
                      <a:gd name="T45" fmla="*/ 78 h 534"/>
                      <a:gd name="T46" fmla="*/ 739 w 2150"/>
                      <a:gd name="T47" fmla="*/ 85 h 534"/>
                      <a:gd name="T48" fmla="*/ 555 w 2150"/>
                      <a:gd name="T49" fmla="*/ 165 h 534"/>
                      <a:gd name="T50" fmla="*/ 390 w 2150"/>
                      <a:gd name="T51" fmla="*/ 378 h 534"/>
                      <a:gd name="T52" fmla="*/ 226 w 2150"/>
                      <a:gd name="T53" fmla="*/ 378 h 534"/>
                      <a:gd name="T54" fmla="*/ 118 w 2150"/>
                      <a:gd name="T55" fmla="*/ 428 h 534"/>
                      <a:gd name="T56" fmla="*/ 108 w 2150"/>
                      <a:gd name="T57" fmla="*/ 487 h 534"/>
                      <a:gd name="T58" fmla="*/ 19 w 2150"/>
                      <a:gd name="T59" fmla="*/ 378 h 534"/>
                      <a:gd name="T60" fmla="*/ 0 w 2150"/>
                      <a:gd name="T61" fmla="*/ 331 h 534"/>
                      <a:gd name="T62" fmla="*/ 0 w 2150"/>
                      <a:gd name="T63" fmla="*/ 331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0"/>
                      <a:gd name="T97" fmla="*/ 0 h 534"/>
                      <a:gd name="T98" fmla="*/ 2150 w 2150"/>
                      <a:gd name="T99" fmla="*/ 534 h 5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0" h="534">
                        <a:moveTo>
                          <a:pt x="0" y="331"/>
                        </a:moveTo>
                        <a:lnTo>
                          <a:pt x="61" y="213"/>
                        </a:lnTo>
                        <a:lnTo>
                          <a:pt x="203" y="196"/>
                        </a:lnTo>
                        <a:lnTo>
                          <a:pt x="447" y="127"/>
                        </a:lnTo>
                        <a:lnTo>
                          <a:pt x="612" y="40"/>
                        </a:lnTo>
                        <a:lnTo>
                          <a:pt x="827" y="0"/>
                        </a:lnTo>
                        <a:lnTo>
                          <a:pt x="1108" y="0"/>
                        </a:lnTo>
                        <a:lnTo>
                          <a:pt x="1285" y="116"/>
                        </a:lnTo>
                        <a:lnTo>
                          <a:pt x="1352" y="165"/>
                        </a:lnTo>
                        <a:lnTo>
                          <a:pt x="1526" y="184"/>
                        </a:lnTo>
                        <a:lnTo>
                          <a:pt x="1701" y="177"/>
                        </a:lnTo>
                        <a:lnTo>
                          <a:pt x="1878" y="213"/>
                        </a:lnTo>
                        <a:lnTo>
                          <a:pt x="2053" y="342"/>
                        </a:lnTo>
                        <a:lnTo>
                          <a:pt x="2150" y="477"/>
                        </a:lnTo>
                        <a:lnTo>
                          <a:pt x="2110" y="534"/>
                        </a:lnTo>
                        <a:lnTo>
                          <a:pt x="2042" y="534"/>
                        </a:lnTo>
                        <a:lnTo>
                          <a:pt x="1975" y="410"/>
                        </a:lnTo>
                        <a:lnTo>
                          <a:pt x="1829" y="300"/>
                        </a:lnTo>
                        <a:lnTo>
                          <a:pt x="1663" y="224"/>
                        </a:lnTo>
                        <a:lnTo>
                          <a:pt x="1441" y="224"/>
                        </a:lnTo>
                        <a:lnTo>
                          <a:pt x="1234" y="203"/>
                        </a:lnTo>
                        <a:lnTo>
                          <a:pt x="1118" y="97"/>
                        </a:lnTo>
                        <a:lnTo>
                          <a:pt x="905" y="78"/>
                        </a:lnTo>
                        <a:lnTo>
                          <a:pt x="739" y="85"/>
                        </a:lnTo>
                        <a:lnTo>
                          <a:pt x="555" y="165"/>
                        </a:lnTo>
                        <a:lnTo>
                          <a:pt x="390" y="378"/>
                        </a:lnTo>
                        <a:lnTo>
                          <a:pt x="226" y="378"/>
                        </a:lnTo>
                        <a:lnTo>
                          <a:pt x="118" y="428"/>
                        </a:lnTo>
                        <a:lnTo>
                          <a:pt x="108" y="487"/>
                        </a:lnTo>
                        <a:lnTo>
                          <a:pt x="19" y="378"/>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0" name="Freeform 20">
                    <a:extLst>
                      <a:ext uri="{FF2B5EF4-FFF2-40B4-BE49-F238E27FC236}">
                        <a16:creationId xmlns:a16="http://schemas.microsoft.com/office/drawing/2014/main" id="{903BAF7B-587B-D166-A688-4030B579BC5C}"/>
                      </a:ext>
                    </a:extLst>
                  </p:cNvPr>
                  <p:cNvSpPr>
                    <a:spLocks/>
                  </p:cNvSpPr>
                  <p:nvPr/>
                </p:nvSpPr>
                <p:spPr bwMode="auto">
                  <a:xfrm>
                    <a:off x="3433" y="1289"/>
                    <a:ext cx="364" cy="137"/>
                  </a:xfrm>
                  <a:custGeom>
                    <a:avLst/>
                    <a:gdLst>
                      <a:gd name="T0" fmla="*/ 0 w 728"/>
                      <a:gd name="T1" fmla="*/ 246 h 274"/>
                      <a:gd name="T2" fmla="*/ 116 w 728"/>
                      <a:gd name="T3" fmla="*/ 175 h 274"/>
                      <a:gd name="T4" fmla="*/ 234 w 728"/>
                      <a:gd name="T5" fmla="*/ 118 h 274"/>
                      <a:gd name="T6" fmla="*/ 400 w 728"/>
                      <a:gd name="T7" fmla="*/ 61 h 274"/>
                      <a:gd name="T8" fmla="*/ 563 w 728"/>
                      <a:gd name="T9" fmla="*/ 42 h 274"/>
                      <a:gd name="T10" fmla="*/ 728 w 728"/>
                      <a:gd name="T11" fmla="*/ 0 h 274"/>
                      <a:gd name="T12" fmla="*/ 457 w 728"/>
                      <a:gd name="T13" fmla="*/ 149 h 274"/>
                      <a:gd name="T14" fmla="*/ 390 w 728"/>
                      <a:gd name="T15" fmla="*/ 274 h 274"/>
                      <a:gd name="T16" fmla="*/ 272 w 728"/>
                      <a:gd name="T17" fmla="*/ 227 h 274"/>
                      <a:gd name="T18" fmla="*/ 147 w 728"/>
                      <a:gd name="T19" fmla="*/ 234 h 274"/>
                      <a:gd name="T20" fmla="*/ 0 w 728"/>
                      <a:gd name="T21" fmla="*/ 246 h 274"/>
                      <a:gd name="T22" fmla="*/ 0 w 728"/>
                      <a:gd name="T23" fmla="*/ 246 h 2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8"/>
                      <a:gd name="T37" fmla="*/ 0 h 274"/>
                      <a:gd name="T38" fmla="*/ 728 w 728"/>
                      <a:gd name="T39" fmla="*/ 274 h 2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8" h="274">
                        <a:moveTo>
                          <a:pt x="0" y="246"/>
                        </a:moveTo>
                        <a:lnTo>
                          <a:pt x="116" y="175"/>
                        </a:lnTo>
                        <a:lnTo>
                          <a:pt x="234" y="118"/>
                        </a:lnTo>
                        <a:lnTo>
                          <a:pt x="400" y="61"/>
                        </a:lnTo>
                        <a:lnTo>
                          <a:pt x="563" y="42"/>
                        </a:lnTo>
                        <a:lnTo>
                          <a:pt x="728" y="0"/>
                        </a:lnTo>
                        <a:lnTo>
                          <a:pt x="457" y="149"/>
                        </a:lnTo>
                        <a:lnTo>
                          <a:pt x="390" y="274"/>
                        </a:lnTo>
                        <a:lnTo>
                          <a:pt x="272" y="227"/>
                        </a:lnTo>
                        <a:lnTo>
                          <a:pt x="147" y="234"/>
                        </a:lnTo>
                        <a:lnTo>
                          <a:pt x="0" y="246"/>
                        </a:lnTo>
                        <a:close/>
                      </a:path>
                    </a:pathLst>
                  </a:custGeom>
                  <a:solidFill>
                    <a:srgbClr val="FFDD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1" name="Freeform 21">
                    <a:extLst>
                      <a:ext uri="{FF2B5EF4-FFF2-40B4-BE49-F238E27FC236}">
                        <a16:creationId xmlns:a16="http://schemas.microsoft.com/office/drawing/2014/main" id="{B09E58EB-35EF-EB64-FA1F-A144582DEF18}"/>
                      </a:ext>
                    </a:extLst>
                  </p:cNvPr>
                  <p:cNvSpPr>
                    <a:spLocks/>
                  </p:cNvSpPr>
                  <p:nvPr/>
                </p:nvSpPr>
                <p:spPr bwMode="auto">
                  <a:xfrm>
                    <a:off x="3914" y="1280"/>
                    <a:ext cx="287" cy="73"/>
                  </a:xfrm>
                  <a:custGeom>
                    <a:avLst/>
                    <a:gdLst>
                      <a:gd name="T0" fmla="*/ 0 w 574"/>
                      <a:gd name="T1" fmla="*/ 0 h 147"/>
                      <a:gd name="T2" fmla="*/ 242 w 574"/>
                      <a:gd name="T3" fmla="*/ 50 h 147"/>
                      <a:gd name="T4" fmla="*/ 331 w 574"/>
                      <a:gd name="T5" fmla="*/ 90 h 147"/>
                      <a:gd name="T6" fmla="*/ 477 w 574"/>
                      <a:gd name="T7" fmla="*/ 111 h 147"/>
                      <a:gd name="T8" fmla="*/ 574 w 574"/>
                      <a:gd name="T9" fmla="*/ 99 h 147"/>
                      <a:gd name="T10" fmla="*/ 495 w 574"/>
                      <a:gd name="T11" fmla="*/ 147 h 147"/>
                      <a:gd name="T12" fmla="*/ 322 w 574"/>
                      <a:gd name="T13" fmla="*/ 147 h 147"/>
                      <a:gd name="T14" fmla="*/ 185 w 574"/>
                      <a:gd name="T15" fmla="*/ 80 h 147"/>
                      <a:gd name="T16" fmla="*/ 0 w 574"/>
                      <a:gd name="T17" fmla="*/ 0 h 147"/>
                      <a:gd name="T18" fmla="*/ 0 w 574"/>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4"/>
                      <a:gd name="T31" fmla="*/ 0 h 147"/>
                      <a:gd name="T32" fmla="*/ 574 w 57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4" h="147">
                        <a:moveTo>
                          <a:pt x="0" y="0"/>
                        </a:moveTo>
                        <a:lnTo>
                          <a:pt x="242" y="50"/>
                        </a:lnTo>
                        <a:lnTo>
                          <a:pt x="331" y="90"/>
                        </a:lnTo>
                        <a:lnTo>
                          <a:pt x="477" y="111"/>
                        </a:lnTo>
                        <a:lnTo>
                          <a:pt x="574" y="99"/>
                        </a:lnTo>
                        <a:lnTo>
                          <a:pt x="495" y="147"/>
                        </a:lnTo>
                        <a:lnTo>
                          <a:pt x="322" y="147"/>
                        </a:lnTo>
                        <a:lnTo>
                          <a:pt x="185" y="80"/>
                        </a:lnTo>
                        <a:lnTo>
                          <a:pt x="0" y="0"/>
                        </a:lnTo>
                        <a:close/>
                      </a:path>
                    </a:pathLst>
                  </a:custGeom>
                  <a:solidFill>
                    <a:srgbClr val="FFDD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2" name="Freeform 22">
                    <a:extLst>
                      <a:ext uri="{FF2B5EF4-FFF2-40B4-BE49-F238E27FC236}">
                        <a16:creationId xmlns:a16="http://schemas.microsoft.com/office/drawing/2014/main" id="{C1B6DE78-C72A-C2D0-99AD-BE802F71EA36}"/>
                      </a:ext>
                    </a:extLst>
                  </p:cNvPr>
                  <p:cNvSpPr>
                    <a:spLocks/>
                  </p:cNvSpPr>
                  <p:nvPr/>
                </p:nvSpPr>
                <p:spPr bwMode="auto">
                  <a:xfrm>
                    <a:off x="4346" y="1418"/>
                    <a:ext cx="142" cy="96"/>
                  </a:xfrm>
                  <a:custGeom>
                    <a:avLst/>
                    <a:gdLst>
                      <a:gd name="T0" fmla="*/ 0 w 283"/>
                      <a:gd name="T1" fmla="*/ 0 h 192"/>
                      <a:gd name="T2" fmla="*/ 261 w 283"/>
                      <a:gd name="T3" fmla="*/ 106 h 192"/>
                      <a:gd name="T4" fmla="*/ 283 w 283"/>
                      <a:gd name="T5" fmla="*/ 183 h 192"/>
                      <a:gd name="T6" fmla="*/ 175 w 283"/>
                      <a:gd name="T7" fmla="*/ 192 h 192"/>
                      <a:gd name="T8" fmla="*/ 128 w 283"/>
                      <a:gd name="T9" fmla="*/ 106 h 192"/>
                      <a:gd name="T10" fmla="*/ 0 w 283"/>
                      <a:gd name="T11" fmla="*/ 0 h 192"/>
                      <a:gd name="T12" fmla="*/ 0 w 283"/>
                      <a:gd name="T13" fmla="*/ 0 h 192"/>
                      <a:gd name="T14" fmla="*/ 0 60000 65536"/>
                      <a:gd name="T15" fmla="*/ 0 60000 65536"/>
                      <a:gd name="T16" fmla="*/ 0 60000 65536"/>
                      <a:gd name="T17" fmla="*/ 0 60000 65536"/>
                      <a:gd name="T18" fmla="*/ 0 60000 65536"/>
                      <a:gd name="T19" fmla="*/ 0 60000 65536"/>
                      <a:gd name="T20" fmla="*/ 0 60000 65536"/>
                      <a:gd name="T21" fmla="*/ 0 w 283"/>
                      <a:gd name="T22" fmla="*/ 0 h 192"/>
                      <a:gd name="T23" fmla="*/ 283 w 283"/>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 h="192">
                        <a:moveTo>
                          <a:pt x="0" y="0"/>
                        </a:moveTo>
                        <a:lnTo>
                          <a:pt x="261" y="106"/>
                        </a:lnTo>
                        <a:lnTo>
                          <a:pt x="283" y="183"/>
                        </a:lnTo>
                        <a:lnTo>
                          <a:pt x="175" y="192"/>
                        </a:lnTo>
                        <a:lnTo>
                          <a:pt x="128" y="106"/>
                        </a:lnTo>
                        <a:lnTo>
                          <a:pt x="0" y="0"/>
                        </a:lnTo>
                        <a:close/>
                      </a:path>
                    </a:pathLst>
                  </a:custGeom>
                  <a:solidFill>
                    <a:srgbClr val="FFDD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3" name="Freeform 23">
                    <a:extLst>
                      <a:ext uri="{FF2B5EF4-FFF2-40B4-BE49-F238E27FC236}">
                        <a16:creationId xmlns:a16="http://schemas.microsoft.com/office/drawing/2014/main" id="{765307C6-4D7C-279A-9222-630F1D6D6FF4}"/>
                      </a:ext>
                    </a:extLst>
                  </p:cNvPr>
                  <p:cNvSpPr>
                    <a:spLocks/>
                  </p:cNvSpPr>
                  <p:nvPr/>
                </p:nvSpPr>
                <p:spPr bwMode="auto">
                  <a:xfrm>
                    <a:off x="3341" y="1514"/>
                    <a:ext cx="1500" cy="1413"/>
                  </a:xfrm>
                  <a:custGeom>
                    <a:avLst/>
                    <a:gdLst>
                      <a:gd name="T0" fmla="*/ 164 w 3002"/>
                      <a:gd name="T1" fmla="*/ 342 h 2826"/>
                      <a:gd name="T2" fmla="*/ 340 w 3002"/>
                      <a:gd name="T3" fmla="*/ 146 h 2826"/>
                      <a:gd name="T4" fmla="*/ 601 w 3002"/>
                      <a:gd name="T5" fmla="*/ 0 h 2826"/>
                      <a:gd name="T6" fmla="*/ 757 w 3002"/>
                      <a:gd name="T7" fmla="*/ 312 h 2826"/>
                      <a:gd name="T8" fmla="*/ 893 w 3002"/>
                      <a:gd name="T9" fmla="*/ 468 h 2826"/>
                      <a:gd name="T10" fmla="*/ 981 w 3002"/>
                      <a:gd name="T11" fmla="*/ 477 h 2826"/>
                      <a:gd name="T12" fmla="*/ 1118 w 3002"/>
                      <a:gd name="T13" fmla="*/ 331 h 2826"/>
                      <a:gd name="T14" fmla="*/ 1477 w 3002"/>
                      <a:gd name="T15" fmla="*/ 342 h 2826"/>
                      <a:gd name="T16" fmla="*/ 1817 w 3002"/>
                      <a:gd name="T17" fmla="*/ 468 h 2826"/>
                      <a:gd name="T18" fmla="*/ 1962 w 3002"/>
                      <a:gd name="T19" fmla="*/ 612 h 2826"/>
                      <a:gd name="T20" fmla="*/ 2101 w 3002"/>
                      <a:gd name="T21" fmla="*/ 661 h 2826"/>
                      <a:gd name="T22" fmla="*/ 2372 w 3002"/>
                      <a:gd name="T23" fmla="*/ 650 h 2826"/>
                      <a:gd name="T24" fmla="*/ 2557 w 3002"/>
                      <a:gd name="T25" fmla="*/ 633 h 2826"/>
                      <a:gd name="T26" fmla="*/ 2720 w 3002"/>
                      <a:gd name="T27" fmla="*/ 718 h 2826"/>
                      <a:gd name="T28" fmla="*/ 2838 w 3002"/>
                      <a:gd name="T29" fmla="*/ 971 h 2826"/>
                      <a:gd name="T30" fmla="*/ 3002 w 3002"/>
                      <a:gd name="T31" fmla="*/ 1576 h 2826"/>
                      <a:gd name="T32" fmla="*/ 2966 w 3002"/>
                      <a:gd name="T33" fmla="*/ 2197 h 2826"/>
                      <a:gd name="T34" fmla="*/ 2800 w 3002"/>
                      <a:gd name="T35" fmla="*/ 2594 h 2826"/>
                      <a:gd name="T36" fmla="*/ 2545 w 3002"/>
                      <a:gd name="T37" fmla="*/ 2819 h 2826"/>
                      <a:gd name="T38" fmla="*/ 2118 w 3002"/>
                      <a:gd name="T39" fmla="*/ 2826 h 2826"/>
                      <a:gd name="T40" fmla="*/ 1584 w 3002"/>
                      <a:gd name="T41" fmla="*/ 2779 h 2826"/>
                      <a:gd name="T42" fmla="*/ 1078 w 3002"/>
                      <a:gd name="T43" fmla="*/ 2577 h 2826"/>
                      <a:gd name="T44" fmla="*/ 622 w 3002"/>
                      <a:gd name="T45" fmla="*/ 2273 h 2826"/>
                      <a:gd name="T46" fmla="*/ 222 w 3002"/>
                      <a:gd name="T47" fmla="*/ 1876 h 2826"/>
                      <a:gd name="T48" fmla="*/ 67 w 3002"/>
                      <a:gd name="T49" fmla="*/ 1633 h 2826"/>
                      <a:gd name="T50" fmla="*/ 10 w 3002"/>
                      <a:gd name="T51" fmla="*/ 1420 h 2826"/>
                      <a:gd name="T52" fmla="*/ 0 w 3002"/>
                      <a:gd name="T53" fmla="*/ 1061 h 2826"/>
                      <a:gd name="T54" fmla="*/ 48 w 3002"/>
                      <a:gd name="T55" fmla="*/ 709 h 2826"/>
                      <a:gd name="T56" fmla="*/ 124 w 3002"/>
                      <a:gd name="T57" fmla="*/ 428 h 2826"/>
                      <a:gd name="T58" fmla="*/ 164 w 3002"/>
                      <a:gd name="T59" fmla="*/ 342 h 2826"/>
                      <a:gd name="T60" fmla="*/ 164 w 3002"/>
                      <a:gd name="T61" fmla="*/ 342 h 28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02"/>
                      <a:gd name="T94" fmla="*/ 0 h 2826"/>
                      <a:gd name="T95" fmla="*/ 3002 w 3002"/>
                      <a:gd name="T96" fmla="*/ 2826 h 28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02" h="2826">
                        <a:moveTo>
                          <a:pt x="164" y="342"/>
                        </a:moveTo>
                        <a:lnTo>
                          <a:pt x="340" y="146"/>
                        </a:lnTo>
                        <a:lnTo>
                          <a:pt x="601" y="0"/>
                        </a:lnTo>
                        <a:lnTo>
                          <a:pt x="757" y="312"/>
                        </a:lnTo>
                        <a:lnTo>
                          <a:pt x="893" y="468"/>
                        </a:lnTo>
                        <a:lnTo>
                          <a:pt x="981" y="477"/>
                        </a:lnTo>
                        <a:lnTo>
                          <a:pt x="1118" y="331"/>
                        </a:lnTo>
                        <a:lnTo>
                          <a:pt x="1477" y="342"/>
                        </a:lnTo>
                        <a:lnTo>
                          <a:pt x="1817" y="468"/>
                        </a:lnTo>
                        <a:lnTo>
                          <a:pt x="1962" y="612"/>
                        </a:lnTo>
                        <a:lnTo>
                          <a:pt x="2101" y="661"/>
                        </a:lnTo>
                        <a:lnTo>
                          <a:pt x="2372" y="650"/>
                        </a:lnTo>
                        <a:lnTo>
                          <a:pt x="2557" y="633"/>
                        </a:lnTo>
                        <a:lnTo>
                          <a:pt x="2720" y="718"/>
                        </a:lnTo>
                        <a:lnTo>
                          <a:pt x="2838" y="971"/>
                        </a:lnTo>
                        <a:lnTo>
                          <a:pt x="3002" y="1576"/>
                        </a:lnTo>
                        <a:lnTo>
                          <a:pt x="2966" y="2197"/>
                        </a:lnTo>
                        <a:lnTo>
                          <a:pt x="2800" y="2594"/>
                        </a:lnTo>
                        <a:lnTo>
                          <a:pt x="2545" y="2819"/>
                        </a:lnTo>
                        <a:lnTo>
                          <a:pt x="2118" y="2826"/>
                        </a:lnTo>
                        <a:lnTo>
                          <a:pt x="1584" y="2779"/>
                        </a:lnTo>
                        <a:lnTo>
                          <a:pt x="1078" y="2577"/>
                        </a:lnTo>
                        <a:lnTo>
                          <a:pt x="622" y="2273"/>
                        </a:lnTo>
                        <a:lnTo>
                          <a:pt x="222" y="1876"/>
                        </a:lnTo>
                        <a:lnTo>
                          <a:pt x="67" y="1633"/>
                        </a:lnTo>
                        <a:lnTo>
                          <a:pt x="10" y="1420"/>
                        </a:lnTo>
                        <a:lnTo>
                          <a:pt x="0" y="1061"/>
                        </a:lnTo>
                        <a:lnTo>
                          <a:pt x="48" y="709"/>
                        </a:lnTo>
                        <a:lnTo>
                          <a:pt x="124" y="428"/>
                        </a:lnTo>
                        <a:lnTo>
                          <a:pt x="164" y="342"/>
                        </a:lnTo>
                        <a:close/>
                      </a:path>
                    </a:pathLst>
                  </a:custGeom>
                  <a:solidFill>
                    <a:srgbClr val="D2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4" name="Freeform 24">
                    <a:extLst>
                      <a:ext uri="{FF2B5EF4-FFF2-40B4-BE49-F238E27FC236}">
                        <a16:creationId xmlns:a16="http://schemas.microsoft.com/office/drawing/2014/main" id="{1C7F8CF6-A59D-8C47-A10C-21DAEC50C10D}"/>
                      </a:ext>
                    </a:extLst>
                  </p:cNvPr>
                  <p:cNvSpPr>
                    <a:spLocks/>
                  </p:cNvSpPr>
                  <p:nvPr/>
                </p:nvSpPr>
                <p:spPr bwMode="auto">
                  <a:xfrm>
                    <a:off x="4104" y="1921"/>
                    <a:ext cx="568" cy="913"/>
                  </a:xfrm>
                  <a:custGeom>
                    <a:avLst/>
                    <a:gdLst>
                      <a:gd name="T0" fmla="*/ 932 w 1137"/>
                      <a:gd name="T1" fmla="*/ 88 h 1827"/>
                      <a:gd name="T2" fmla="*/ 932 w 1137"/>
                      <a:gd name="T3" fmla="*/ 147 h 1827"/>
                      <a:gd name="T4" fmla="*/ 981 w 1137"/>
                      <a:gd name="T5" fmla="*/ 263 h 1827"/>
                      <a:gd name="T6" fmla="*/ 1010 w 1137"/>
                      <a:gd name="T7" fmla="*/ 371 h 1827"/>
                      <a:gd name="T8" fmla="*/ 1019 w 1137"/>
                      <a:gd name="T9" fmla="*/ 457 h 1827"/>
                      <a:gd name="T10" fmla="*/ 1040 w 1137"/>
                      <a:gd name="T11" fmla="*/ 536 h 1827"/>
                      <a:gd name="T12" fmla="*/ 1050 w 1137"/>
                      <a:gd name="T13" fmla="*/ 605 h 1827"/>
                      <a:gd name="T14" fmla="*/ 1050 w 1137"/>
                      <a:gd name="T15" fmla="*/ 702 h 1827"/>
                      <a:gd name="T16" fmla="*/ 1050 w 1137"/>
                      <a:gd name="T17" fmla="*/ 818 h 1827"/>
                      <a:gd name="T18" fmla="*/ 989 w 1137"/>
                      <a:gd name="T19" fmla="*/ 915 h 1827"/>
                      <a:gd name="T20" fmla="*/ 1050 w 1137"/>
                      <a:gd name="T21" fmla="*/ 1040 h 1827"/>
                      <a:gd name="T22" fmla="*/ 1031 w 1137"/>
                      <a:gd name="T23" fmla="*/ 1129 h 1827"/>
                      <a:gd name="T24" fmla="*/ 1080 w 1137"/>
                      <a:gd name="T25" fmla="*/ 1224 h 1827"/>
                      <a:gd name="T26" fmla="*/ 1116 w 1137"/>
                      <a:gd name="T27" fmla="*/ 1310 h 1827"/>
                      <a:gd name="T28" fmla="*/ 1126 w 1137"/>
                      <a:gd name="T29" fmla="*/ 1430 h 1827"/>
                      <a:gd name="T30" fmla="*/ 1137 w 1137"/>
                      <a:gd name="T31" fmla="*/ 1506 h 1827"/>
                      <a:gd name="T32" fmla="*/ 1116 w 1137"/>
                      <a:gd name="T33" fmla="*/ 1585 h 1827"/>
                      <a:gd name="T34" fmla="*/ 1019 w 1137"/>
                      <a:gd name="T35" fmla="*/ 1555 h 1827"/>
                      <a:gd name="T36" fmla="*/ 1010 w 1137"/>
                      <a:gd name="T37" fmla="*/ 1475 h 1827"/>
                      <a:gd name="T38" fmla="*/ 932 w 1137"/>
                      <a:gd name="T39" fmla="*/ 1390 h 1827"/>
                      <a:gd name="T40" fmla="*/ 892 w 1137"/>
                      <a:gd name="T41" fmla="*/ 1323 h 1827"/>
                      <a:gd name="T42" fmla="*/ 768 w 1137"/>
                      <a:gd name="T43" fmla="*/ 1420 h 1827"/>
                      <a:gd name="T44" fmla="*/ 778 w 1137"/>
                      <a:gd name="T45" fmla="*/ 1498 h 1827"/>
                      <a:gd name="T46" fmla="*/ 778 w 1137"/>
                      <a:gd name="T47" fmla="*/ 1623 h 1827"/>
                      <a:gd name="T48" fmla="*/ 729 w 1137"/>
                      <a:gd name="T49" fmla="*/ 1709 h 1827"/>
                      <a:gd name="T50" fmla="*/ 719 w 1137"/>
                      <a:gd name="T51" fmla="*/ 1770 h 1827"/>
                      <a:gd name="T52" fmla="*/ 613 w 1137"/>
                      <a:gd name="T53" fmla="*/ 1827 h 1827"/>
                      <a:gd name="T54" fmla="*/ 466 w 1137"/>
                      <a:gd name="T55" fmla="*/ 1751 h 1827"/>
                      <a:gd name="T56" fmla="*/ 485 w 1137"/>
                      <a:gd name="T57" fmla="*/ 1684 h 1827"/>
                      <a:gd name="T58" fmla="*/ 476 w 1137"/>
                      <a:gd name="T59" fmla="*/ 1604 h 1827"/>
                      <a:gd name="T60" fmla="*/ 514 w 1137"/>
                      <a:gd name="T61" fmla="*/ 1517 h 1827"/>
                      <a:gd name="T62" fmla="*/ 535 w 1137"/>
                      <a:gd name="T63" fmla="*/ 1390 h 1827"/>
                      <a:gd name="T64" fmla="*/ 485 w 1137"/>
                      <a:gd name="T65" fmla="*/ 1310 h 1827"/>
                      <a:gd name="T66" fmla="*/ 299 w 1137"/>
                      <a:gd name="T67" fmla="*/ 1335 h 1827"/>
                      <a:gd name="T68" fmla="*/ 204 w 1137"/>
                      <a:gd name="T69" fmla="*/ 1363 h 1827"/>
                      <a:gd name="T70" fmla="*/ 115 w 1137"/>
                      <a:gd name="T71" fmla="*/ 1390 h 1827"/>
                      <a:gd name="T72" fmla="*/ 58 w 1137"/>
                      <a:gd name="T73" fmla="*/ 1293 h 1827"/>
                      <a:gd name="T74" fmla="*/ 97 w 1137"/>
                      <a:gd name="T75" fmla="*/ 1247 h 1827"/>
                      <a:gd name="T76" fmla="*/ 183 w 1137"/>
                      <a:gd name="T77" fmla="*/ 1217 h 1827"/>
                      <a:gd name="T78" fmla="*/ 261 w 1137"/>
                      <a:gd name="T79" fmla="*/ 1148 h 1827"/>
                      <a:gd name="T80" fmla="*/ 367 w 1137"/>
                      <a:gd name="T81" fmla="*/ 1089 h 1827"/>
                      <a:gd name="T82" fmla="*/ 386 w 1137"/>
                      <a:gd name="T83" fmla="*/ 983 h 1827"/>
                      <a:gd name="T84" fmla="*/ 436 w 1137"/>
                      <a:gd name="T85" fmla="*/ 846 h 1827"/>
                      <a:gd name="T86" fmla="*/ 506 w 1137"/>
                      <a:gd name="T87" fmla="*/ 721 h 1827"/>
                      <a:gd name="T88" fmla="*/ 552 w 1137"/>
                      <a:gd name="T89" fmla="*/ 584 h 1827"/>
                      <a:gd name="T90" fmla="*/ 592 w 1137"/>
                      <a:gd name="T91" fmla="*/ 388 h 1827"/>
                      <a:gd name="T92" fmla="*/ 643 w 1137"/>
                      <a:gd name="T93" fmla="*/ 227 h 1827"/>
                      <a:gd name="T94" fmla="*/ 670 w 1137"/>
                      <a:gd name="T95" fmla="*/ 88 h 1827"/>
                      <a:gd name="T96" fmla="*/ 670 w 1137"/>
                      <a:gd name="T97" fmla="*/ 0 h 18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7"/>
                      <a:gd name="T148" fmla="*/ 0 h 1827"/>
                      <a:gd name="T149" fmla="*/ 1137 w 1137"/>
                      <a:gd name="T150" fmla="*/ 1827 h 18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7" h="1827">
                        <a:moveTo>
                          <a:pt x="670" y="0"/>
                        </a:moveTo>
                        <a:lnTo>
                          <a:pt x="932" y="88"/>
                        </a:lnTo>
                        <a:lnTo>
                          <a:pt x="786" y="88"/>
                        </a:lnTo>
                        <a:lnTo>
                          <a:pt x="932" y="147"/>
                        </a:lnTo>
                        <a:lnTo>
                          <a:pt x="854" y="206"/>
                        </a:lnTo>
                        <a:lnTo>
                          <a:pt x="981" y="263"/>
                        </a:lnTo>
                        <a:lnTo>
                          <a:pt x="805" y="253"/>
                        </a:lnTo>
                        <a:lnTo>
                          <a:pt x="1010" y="371"/>
                        </a:lnTo>
                        <a:lnTo>
                          <a:pt x="827" y="333"/>
                        </a:lnTo>
                        <a:lnTo>
                          <a:pt x="1019" y="457"/>
                        </a:lnTo>
                        <a:lnTo>
                          <a:pt x="854" y="439"/>
                        </a:lnTo>
                        <a:lnTo>
                          <a:pt x="1040" y="536"/>
                        </a:lnTo>
                        <a:lnTo>
                          <a:pt x="837" y="506"/>
                        </a:lnTo>
                        <a:lnTo>
                          <a:pt x="1050" y="605"/>
                        </a:lnTo>
                        <a:lnTo>
                          <a:pt x="797" y="595"/>
                        </a:lnTo>
                        <a:lnTo>
                          <a:pt x="1050" y="702"/>
                        </a:lnTo>
                        <a:lnTo>
                          <a:pt x="837" y="702"/>
                        </a:lnTo>
                        <a:lnTo>
                          <a:pt x="1050" y="818"/>
                        </a:lnTo>
                        <a:lnTo>
                          <a:pt x="805" y="837"/>
                        </a:lnTo>
                        <a:lnTo>
                          <a:pt x="989" y="915"/>
                        </a:lnTo>
                        <a:lnTo>
                          <a:pt x="778" y="945"/>
                        </a:lnTo>
                        <a:lnTo>
                          <a:pt x="1050" y="1040"/>
                        </a:lnTo>
                        <a:lnTo>
                          <a:pt x="797" y="1040"/>
                        </a:lnTo>
                        <a:lnTo>
                          <a:pt x="1031" y="1129"/>
                        </a:lnTo>
                        <a:lnTo>
                          <a:pt x="913" y="1167"/>
                        </a:lnTo>
                        <a:lnTo>
                          <a:pt x="1080" y="1224"/>
                        </a:lnTo>
                        <a:lnTo>
                          <a:pt x="932" y="1264"/>
                        </a:lnTo>
                        <a:lnTo>
                          <a:pt x="1116" y="1310"/>
                        </a:lnTo>
                        <a:lnTo>
                          <a:pt x="989" y="1363"/>
                        </a:lnTo>
                        <a:lnTo>
                          <a:pt x="1126" y="1430"/>
                        </a:lnTo>
                        <a:lnTo>
                          <a:pt x="1019" y="1451"/>
                        </a:lnTo>
                        <a:lnTo>
                          <a:pt x="1137" y="1506"/>
                        </a:lnTo>
                        <a:lnTo>
                          <a:pt x="1057" y="1538"/>
                        </a:lnTo>
                        <a:lnTo>
                          <a:pt x="1116" y="1585"/>
                        </a:lnTo>
                        <a:lnTo>
                          <a:pt x="1069" y="1604"/>
                        </a:lnTo>
                        <a:lnTo>
                          <a:pt x="1019" y="1555"/>
                        </a:lnTo>
                        <a:lnTo>
                          <a:pt x="972" y="1506"/>
                        </a:lnTo>
                        <a:lnTo>
                          <a:pt x="1010" y="1475"/>
                        </a:lnTo>
                        <a:lnTo>
                          <a:pt x="903" y="1439"/>
                        </a:lnTo>
                        <a:lnTo>
                          <a:pt x="932" y="1390"/>
                        </a:lnTo>
                        <a:lnTo>
                          <a:pt x="805" y="1371"/>
                        </a:lnTo>
                        <a:lnTo>
                          <a:pt x="892" y="1323"/>
                        </a:lnTo>
                        <a:lnTo>
                          <a:pt x="738" y="1310"/>
                        </a:lnTo>
                        <a:lnTo>
                          <a:pt x="768" y="1420"/>
                        </a:lnTo>
                        <a:lnTo>
                          <a:pt x="700" y="1420"/>
                        </a:lnTo>
                        <a:lnTo>
                          <a:pt x="778" y="1498"/>
                        </a:lnTo>
                        <a:lnTo>
                          <a:pt x="630" y="1538"/>
                        </a:lnTo>
                        <a:lnTo>
                          <a:pt x="778" y="1623"/>
                        </a:lnTo>
                        <a:lnTo>
                          <a:pt x="563" y="1614"/>
                        </a:lnTo>
                        <a:lnTo>
                          <a:pt x="729" y="1709"/>
                        </a:lnTo>
                        <a:lnTo>
                          <a:pt x="575" y="1701"/>
                        </a:lnTo>
                        <a:lnTo>
                          <a:pt x="719" y="1770"/>
                        </a:lnTo>
                        <a:lnTo>
                          <a:pt x="514" y="1739"/>
                        </a:lnTo>
                        <a:lnTo>
                          <a:pt x="613" y="1827"/>
                        </a:lnTo>
                        <a:lnTo>
                          <a:pt x="409" y="1779"/>
                        </a:lnTo>
                        <a:lnTo>
                          <a:pt x="466" y="1751"/>
                        </a:lnTo>
                        <a:lnTo>
                          <a:pt x="415" y="1701"/>
                        </a:lnTo>
                        <a:lnTo>
                          <a:pt x="485" y="1684"/>
                        </a:lnTo>
                        <a:lnTo>
                          <a:pt x="396" y="1604"/>
                        </a:lnTo>
                        <a:lnTo>
                          <a:pt x="476" y="1604"/>
                        </a:lnTo>
                        <a:lnTo>
                          <a:pt x="367" y="1527"/>
                        </a:lnTo>
                        <a:lnTo>
                          <a:pt x="514" y="1517"/>
                        </a:lnTo>
                        <a:lnTo>
                          <a:pt x="396" y="1451"/>
                        </a:lnTo>
                        <a:lnTo>
                          <a:pt x="535" y="1390"/>
                        </a:lnTo>
                        <a:lnTo>
                          <a:pt x="350" y="1335"/>
                        </a:lnTo>
                        <a:lnTo>
                          <a:pt x="485" y="1310"/>
                        </a:lnTo>
                        <a:lnTo>
                          <a:pt x="291" y="1255"/>
                        </a:lnTo>
                        <a:lnTo>
                          <a:pt x="299" y="1335"/>
                        </a:lnTo>
                        <a:lnTo>
                          <a:pt x="194" y="1283"/>
                        </a:lnTo>
                        <a:lnTo>
                          <a:pt x="204" y="1363"/>
                        </a:lnTo>
                        <a:lnTo>
                          <a:pt x="86" y="1323"/>
                        </a:lnTo>
                        <a:lnTo>
                          <a:pt x="115" y="1390"/>
                        </a:lnTo>
                        <a:lnTo>
                          <a:pt x="0" y="1304"/>
                        </a:lnTo>
                        <a:lnTo>
                          <a:pt x="58" y="1293"/>
                        </a:lnTo>
                        <a:lnTo>
                          <a:pt x="0" y="1205"/>
                        </a:lnTo>
                        <a:lnTo>
                          <a:pt x="97" y="1247"/>
                        </a:lnTo>
                        <a:lnTo>
                          <a:pt x="10" y="1137"/>
                        </a:lnTo>
                        <a:lnTo>
                          <a:pt x="183" y="1217"/>
                        </a:lnTo>
                        <a:lnTo>
                          <a:pt x="77" y="1112"/>
                        </a:lnTo>
                        <a:lnTo>
                          <a:pt x="261" y="1148"/>
                        </a:lnTo>
                        <a:lnTo>
                          <a:pt x="183" y="1082"/>
                        </a:lnTo>
                        <a:lnTo>
                          <a:pt x="367" y="1089"/>
                        </a:lnTo>
                        <a:lnTo>
                          <a:pt x="310" y="1023"/>
                        </a:lnTo>
                        <a:lnTo>
                          <a:pt x="386" y="983"/>
                        </a:lnTo>
                        <a:lnTo>
                          <a:pt x="350" y="915"/>
                        </a:lnTo>
                        <a:lnTo>
                          <a:pt x="436" y="846"/>
                        </a:lnTo>
                        <a:lnTo>
                          <a:pt x="409" y="799"/>
                        </a:lnTo>
                        <a:lnTo>
                          <a:pt x="506" y="721"/>
                        </a:lnTo>
                        <a:lnTo>
                          <a:pt x="466" y="652"/>
                        </a:lnTo>
                        <a:lnTo>
                          <a:pt x="552" y="584"/>
                        </a:lnTo>
                        <a:lnTo>
                          <a:pt x="506" y="496"/>
                        </a:lnTo>
                        <a:lnTo>
                          <a:pt x="592" y="388"/>
                        </a:lnTo>
                        <a:lnTo>
                          <a:pt x="552" y="342"/>
                        </a:lnTo>
                        <a:lnTo>
                          <a:pt x="643" y="227"/>
                        </a:lnTo>
                        <a:lnTo>
                          <a:pt x="603" y="156"/>
                        </a:lnTo>
                        <a:lnTo>
                          <a:pt x="670" y="88"/>
                        </a:lnTo>
                        <a:lnTo>
                          <a:pt x="630" y="29"/>
                        </a:lnTo>
                        <a:lnTo>
                          <a:pt x="670" y="0"/>
                        </a:ln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5" name="Freeform 25">
                    <a:extLst>
                      <a:ext uri="{FF2B5EF4-FFF2-40B4-BE49-F238E27FC236}">
                        <a16:creationId xmlns:a16="http://schemas.microsoft.com/office/drawing/2014/main" id="{C254EEB0-D6CB-3D0D-83CE-CFBAA0483106}"/>
                      </a:ext>
                    </a:extLst>
                  </p:cNvPr>
                  <p:cNvSpPr>
                    <a:spLocks/>
                  </p:cNvSpPr>
                  <p:nvPr/>
                </p:nvSpPr>
                <p:spPr bwMode="auto">
                  <a:xfrm>
                    <a:off x="3398" y="1785"/>
                    <a:ext cx="549" cy="554"/>
                  </a:xfrm>
                  <a:custGeom>
                    <a:avLst/>
                    <a:gdLst>
                      <a:gd name="T0" fmla="*/ 962 w 1097"/>
                      <a:gd name="T1" fmla="*/ 9 h 1108"/>
                      <a:gd name="T2" fmla="*/ 1078 w 1097"/>
                      <a:gd name="T3" fmla="*/ 68 h 1108"/>
                      <a:gd name="T4" fmla="*/ 962 w 1097"/>
                      <a:gd name="T5" fmla="*/ 59 h 1108"/>
                      <a:gd name="T6" fmla="*/ 1097 w 1097"/>
                      <a:gd name="T7" fmla="*/ 146 h 1108"/>
                      <a:gd name="T8" fmla="*/ 943 w 1097"/>
                      <a:gd name="T9" fmla="*/ 106 h 1108"/>
                      <a:gd name="T10" fmla="*/ 1068 w 1097"/>
                      <a:gd name="T11" fmla="*/ 224 h 1108"/>
                      <a:gd name="T12" fmla="*/ 912 w 1097"/>
                      <a:gd name="T13" fmla="*/ 165 h 1108"/>
                      <a:gd name="T14" fmla="*/ 1040 w 1097"/>
                      <a:gd name="T15" fmla="*/ 292 h 1108"/>
                      <a:gd name="T16" fmla="*/ 884 w 1097"/>
                      <a:gd name="T17" fmla="*/ 243 h 1108"/>
                      <a:gd name="T18" fmla="*/ 1040 w 1097"/>
                      <a:gd name="T19" fmla="*/ 408 h 1108"/>
                      <a:gd name="T20" fmla="*/ 827 w 1097"/>
                      <a:gd name="T21" fmla="*/ 323 h 1108"/>
                      <a:gd name="T22" fmla="*/ 1019 w 1097"/>
                      <a:gd name="T23" fmla="*/ 517 h 1108"/>
                      <a:gd name="T24" fmla="*/ 827 w 1097"/>
                      <a:gd name="T25" fmla="*/ 408 h 1108"/>
                      <a:gd name="T26" fmla="*/ 1030 w 1097"/>
                      <a:gd name="T27" fmla="*/ 659 h 1108"/>
                      <a:gd name="T28" fmla="*/ 738 w 1097"/>
                      <a:gd name="T29" fmla="*/ 486 h 1108"/>
                      <a:gd name="T30" fmla="*/ 1002 w 1097"/>
                      <a:gd name="T31" fmla="*/ 826 h 1108"/>
                      <a:gd name="T32" fmla="*/ 681 w 1097"/>
                      <a:gd name="T33" fmla="*/ 604 h 1108"/>
                      <a:gd name="T34" fmla="*/ 924 w 1097"/>
                      <a:gd name="T35" fmla="*/ 923 h 1108"/>
                      <a:gd name="T36" fmla="*/ 622 w 1097"/>
                      <a:gd name="T37" fmla="*/ 710 h 1108"/>
                      <a:gd name="T38" fmla="*/ 815 w 1097"/>
                      <a:gd name="T39" fmla="*/ 1020 h 1108"/>
                      <a:gd name="T40" fmla="*/ 513 w 1097"/>
                      <a:gd name="T41" fmla="*/ 826 h 1108"/>
                      <a:gd name="T42" fmla="*/ 700 w 1097"/>
                      <a:gd name="T43" fmla="*/ 1077 h 1108"/>
                      <a:gd name="T44" fmla="*/ 407 w 1097"/>
                      <a:gd name="T45" fmla="*/ 906 h 1108"/>
                      <a:gd name="T46" fmla="*/ 544 w 1097"/>
                      <a:gd name="T47" fmla="*/ 1108 h 1108"/>
                      <a:gd name="T48" fmla="*/ 272 w 1097"/>
                      <a:gd name="T49" fmla="*/ 893 h 1108"/>
                      <a:gd name="T50" fmla="*/ 319 w 1097"/>
                      <a:gd name="T51" fmla="*/ 1077 h 1108"/>
                      <a:gd name="T52" fmla="*/ 184 w 1097"/>
                      <a:gd name="T53" fmla="*/ 923 h 1108"/>
                      <a:gd name="T54" fmla="*/ 165 w 1097"/>
                      <a:gd name="T55" fmla="*/ 1020 h 1108"/>
                      <a:gd name="T56" fmla="*/ 68 w 1097"/>
                      <a:gd name="T57" fmla="*/ 935 h 1108"/>
                      <a:gd name="T58" fmla="*/ 68 w 1097"/>
                      <a:gd name="T59" fmla="*/ 1039 h 1108"/>
                      <a:gd name="T60" fmla="*/ 0 w 1097"/>
                      <a:gd name="T61" fmla="*/ 855 h 1108"/>
                      <a:gd name="T62" fmla="*/ 57 w 1097"/>
                      <a:gd name="T63" fmla="*/ 885 h 1108"/>
                      <a:gd name="T64" fmla="*/ 38 w 1097"/>
                      <a:gd name="T65" fmla="*/ 767 h 1108"/>
                      <a:gd name="T66" fmla="*/ 146 w 1097"/>
                      <a:gd name="T67" fmla="*/ 866 h 1108"/>
                      <a:gd name="T68" fmla="*/ 76 w 1097"/>
                      <a:gd name="T69" fmla="*/ 670 h 1108"/>
                      <a:gd name="T70" fmla="*/ 241 w 1097"/>
                      <a:gd name="T71" fmla="*/ 817 h 1108"/>
                      <a:gd name="T72" fmla="*/ 165 w 1097"/>
                      <a:gd name="T73" fmla="*/ 651 h 1108"/>
                      <a:gd name="T74" fmla="*/ 350 w 1097"/>
                      <a:gd name="T75" fmla="*/ 817 h 1108"/>
                      <a:gd name="T76" fmla="*/ 224 w 1097"/>
                      <a:gd name="T77" fmla="*/ 593 h 1108"/>
                      <a:gd name="T78" fmla="*/ 445 w 1097"/>
                      <a:gd name="T79" fmla="*/ 748 h 1108"/>
                      <a:gd name="T80" fmla="*/ 302 w 1097"/>
                      <a:gd name="T81" fmla="*/ 543 h 1108"/>
                      <a:gd name="T82" fmla="*/ 536 w 1097"/>
                      <a:gd name="T83" fmla="*/ 689 h 1108"/>
                      <a:gd name="T84" fmla="*/ 376 w 1097"/>
                      <a:gd name="T85" fmla="*/ 498 h 1108"/>
                      <a:gd name="T86" fmla="*/ 622 w 1097"/>
                      <a:gd name="T87" fmla="*/ 651 h 1108"/>
                      <a:gd name="T88" fmla="*/ 458 w 1097"/>
                      <a:gd name="T89" fmla="*/ 427 h 1108"/>
                      <a:gd name="T90" fmla="*/ 681 w 1097"/>
                      <a:gd name="T91" fmla="*/ 534 h 1108"/>
                      <a:gd name="T92" fmla="*/ 553 w 1097"/>
                      <a:gd name="T93" fmla="*/ 370 h 1108"/>
                      <a:gd name="T94" fmla="*/ 730 w 1097"/>
                      <a:gd name="T95" fmla="*/ 448 h 1108"/>
                      <a:gd name="T96" fmla="*/ 612 w 1097"/>
                      <a:gd name="T97" fmla="*/ 292 h 1108"/>
                      <a:gd name="T98" fmla="*/ 789 w 1097"/>
                      <a:gd name="T99" fmla="*/ 370 h 1108"/>
                      <a:gd name="T100" fmla="*/ 681 w 1097"/>
                      <a:gd name="T101" fmla="*/ 224 h 1108"/>
                      <a:gd name="T102" fmla="*/ 827 w 1097"/>
                      <a:gd name="T103" fmla="*/ 254 h 1108"/>
                      <a:gd name="T104" fmla="*/ 758 w 1097"/>
                      <a:gd name="T105" fmla="*/ 155 h 1108"/>
                      <a:gd name="T106" fmla="*/ 874 w 1097"/>
                      <a:gd name="T107" fmla="*/ 165 h 1108"/>
                      <a:gd name="T108" fmla="*/ 806 w 1097"/>
                      <a:gd name="T109" fmla="*/ 106 h 1108"/>
                      <a:gd name="T110" fmla="*/ 912 w 1097"/>
                      <a:gd name="T111" fmla="*/ 106 h 1108"/>
                      <a:gd name="T112" fmla="*/ 857 w 1097"/>
                      <a:gd name="T113" fmla="*/ 49 h 1108"/>
                      <a:gd name="T114" fmla="*/ 924 w 1097"/>
                      <a:gd name="T115" fmla="*/ 49 h 1108"/>
                      <a:gd name="T116" fmla="*/ 893 w 1097"/>
                      <a:gd name="T117" fmla="*/ 0 h 1108"/>
                      <a:gd name="T118" fmla="*/ 962 w 1097"/>
                      <a:gd name="T119" fmla="*/ 9 h 1108"/>
                      <a:gd name="T120" fmla="*/ 962 w 1097"/>
                      <a:gd name="T121" fmla="*/ 9 h 1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7"/>
                      <a:gd name="T184" fmla="*/ 0 h 1108"/>
                      <a:gd name="T185" fmla="*/ 1097 w 1097"/>
                      <a:gd name="T186" fmla="*/ 1108 h 1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7" h="1108">
                        <a:moveTo>
                          <a:pt x="962" y="9"/>
                        </a:moveTo>
                        <a:lnTo>
                          <a:pt x="1078" y="68"/>
                        </a:lnTo>
                        <a:lnTo>
                          <a:pt x="962" y="59"/>
                        </a:lnTo>
                        <a:lnTo>
                          <a:pt x="1097" y="146"/>
                        </a:lnTo>
                        <a:lnTo>
                          <a:pt x="943" y="106"/>
                        </a:lnTo>
                        <a:lnTo>
                          <a:pt x="1068" y="224"/>
                        </a:lnTo>
                        <a:lnTo>
                          <a:pt x="912" y="165"/>
                        </a:lnTo>
                        <a:lnTo>
                          <a:pt x="1040" y="292"/>
                        </a:lnTo>
                        <a:lnTo>
                          <a:pt x="884" y="243"/>
                        </a:lnTo>
                        <a:lnTo>
                          <a:pt x="1040" y="408"/>
                        </a:lnTo>
                        <a:lnTo>
                          <a:pt x="827" y="323"/>
                        </a:lnTo>
                        <a:lnTo>
                          <a:pt x="1019" y="517"/>
                        </a:lnTo>
                        <a:lnTo>
                          <a:pt x="827" y="408"/>
                        </a:lnTo>
                        <a:lnTo>
                          <a:pt x="1030" y="659"/>
                        </a:lnTo>
                        <a:lnTo>
                          <a:pt x="738" y="486"/>
                        </a:lnTo>
                        <a:lnTo>
                          <a:pt x="1002" y="826"/>
                        </a:lnTo>
                        <a:lnTo>
                          <a:pt x="681" y="604"/>
                        </a:lnTo>
                        <a:lnTo>
                          <a:pt x="924" y="923"/>
                        </a:lnTo>
                        <a:lnTo>
                          <a:pt x="622" y="710"/>
                        </a:lnTo>
                        <a:lnTo>
                          <a:pt x="815" y="1020"/>
                        </a:lnTo>
                        <a:lnTo>
                          <a:pt x="513" y="826"/>
                        </a:lnTo>
                        <a:lnTo>
                          <a:pt x="700" y="1077"/>
                        </a:lnTo>
                        <a:lnTo>
                          <a:pt x="407" y="906"/>
                        </a:lnTo>
                        <a:lnTo>
                          <a:pt x="544" y="1108"/>
                        </a:lnTo>
                        <a:lnTo>
                          <a:pt x="272" y="893"/>
                        </a:lnTo>
                        <a:lnTo>
                          <a:pt x="319" y="1077"/>
                        </a:lnTo>
                        <a:lnTo>
                          <a:pt x="184" y="923"/>
                        </a:lnTo>
                        <a:lnTo>
                          <a:pt x="165" y="1020"/>
                        </a:lnTo>
                        <a:lnTo>
                          <a:pt x="68" y="935"/>
                        </a:lnTo>
                        <a:lnTo>
                          <a:pt x="68" y="1039"/>
                        </a:lnTo>
                        <a:lnTo>
                          <a:pt x="0" y="855"/>
                        </a:lnTo>
                        <a:lnTo>
                          <a:pt x="57" y="885"/>
                        </a:lnTo>
                        <a:lnTo>
                          <a:pt x="38" y="767"/>
                        </a:lnTo>
                        <a:lnTo>
                          <a:pt x="146" y="866"/>
                        </a:lnTo>
                        <a:lnTo>
                          <a:pt x="76" y="670"/>
                        </a:lnTo>
                        <a:lnTo>
                          <a:pt x="241" y="817"/>
                        </a:lnTo>
                        <a:lnTo>
                          <a:pt x="165" y="651"/>
                        </a:lnTo>
                        <a:lnTo>
                          <a:pt x="350" y="817"/>
                        </a:lnTo>
                        <a:lnTo>
                          <a:pt x="224" y="593"/>
                        </a:lnTo>
                        <a:lnTo>
                          <a:pt x="445" y="748"/>
                        </a:lnTo>
                        <a:lnTo>
                          <a:pt x="302" y="543"/>
                        </a:lnTo>
                        <a:lnTo>
                          <a:pt x="536" y="689"/>
                        </a:lnTo>
                        <a:lnTo>
                          <a:pt x="376" y="498"/>
                        </a:lnTo>
                        <a:lnTo>
                          <a:pt x="622" y="651"/>
                        </a:lnTo>
                        <a:lnTo>
                          <a:pt x="458" y="427"/>
                        </a:lnTo>
                        <a:lnTo>
                          <a:pt x="681" y="534"/>
                        </a:lnTo>
                        <a:lnTo>
                          <a:pt x="553" y="370"/>
                        </a:lnTo>
                        <a:lnTo>
                          <a:pt x="730" y="448"/>
                        </a:lnTo>
                        <a:lnTo>
                          <a:pt x="612" y="292"/>
                        </a:lnTo>
                        <a:lnTo>
                          <a:pt x="789" y="370"/>
                        </a:lnTo>
                        <a:lnTo>
                          <a:pt x="681" y="224"/>
                        </a:lnTo>
                        <a:lnTo>
                          <a:pt x="827" y="254"/>
                        </a:lnTo>
                        <a:lnTo>
                          <a:pt x="758" y="155"/>
                        </a:lnTo>
                        <a:lnTo>
                          <a:pt x="874" y="165"/>
                        </a:lnTo>
                        <a:lnTo>
                          <a:pt x="806" y="106"/>
                        </a:lnTo>
                        <a:lnTo>
                          <a:pt x="912" y="106"/>
                        </a:lnTo>
                        <a:lnTo>
                          <a:pt x="857" y="49"/>
                        </a:lnTo>
                        <a:lnTo>
                          <a:pt x="924" y="49"/>
                        </a:lnTo>
                        <a:lnTo>
                          <a:pt x="893" y="0"/>
                        </a:lnTo>
                        <a:lnTo>
                          <a:pt x="962" y="9"/>
                        </a:ln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6" name="Freeform 26">
                    <a:extLst>
                      <a:ext uri="{FF2B5EF4-FFF2-40B4-BE49-F238E27FC236}">
                        <a16:creationId xmlns:a16="http://schemas.microsoft.com/office/drawing/2014/main" id="{606F4FE0-9818-5016-5B1C-F10E0819EAEA}"/>
                      </a:ext>
                    </a:extLst>
                  </p:cNvPr>
                  <p:cNvSpPr>
                    <a:spLocks/>
                  </p:cNvSpPr>
                  <p:nvPr/>
                </p:nvSpPr>
                <p:spPr bwMode="auto">
                  <a:xfrm>
                    <a:off x="3389" y="1757"/>
                    <a:ext cx="306" cy="281"/>
                  </a:xfrm>
                  <a:custGeom>
                    <a:avLst/>
                    <a:gdLst>
                      <a:gd name="T0" fmla="*/ 184 w 612"/>
                      <a:gd name="T1" fmla="*/ 0 h 562"/>
                      <a:gd name="T2" fmla="*/ 76 w 612"/>
                      <a:gd name="T3" fmla="*/ 328 h 562"/>
                      <a:gd name="T4" fmla="*/ 67 w 612"/>
                      <a:gd name="T5" fmla="*/ 116 h 562"/>
                      <a:gd name="T6" fmla="*/ 0 w 612"/>
                      <a:gd name="T7" fmla="*/ 448 h 562"/>
                      <a:gd name="T8" fmla="*/ 49 w 612"/>
                      <a:gd name="T9" fmla="*/ 370 h 562"/>
                      <a:gd name="T10" fmla="*/ 38 w 612"/>
                      <a:gd name="T11" fmla="*/ 555 h 562"/>
                      <a:gd name="T12" fmla="*/ 118 w 612"/>
                      <a:gd name="T13" fmla="*/ 370 h 562"/>
                      <a:gd name="T14" fmla="*/ 87 w 612"/>
                      <a:gd name="T15" fmla="*/ 534 h 562"/>
                      <a:gd name="T16" fmla="*/ 194 w 612"/>
                      <a:gd name="T17" fmla="*/ 389 h 562"/>
                      <a:gd name="T18" fmla="*/ 135 w 612"/>
                      <a:gd name="T19" fmla="*/ 562 h 562"/>
                      <a:gd name="T20" fmla="*/ 291 w 612"/>
                      <a:gd name="T21" fmla="*/ 389 h 562"/>
                      <a:gd name="T22" fmla="*/ 243 w 612"/>
                      <a:gd name="T23" fmla="*/ 496 h 562"/>
                      <a:gd name="T24" fmla="*/ 612 w 612"/>
                      <a:gd name="T25" fmla="*/ 193 h 562"/>
                      <a:gd name="T26" fmla="*/ 418 w 612"/>
                      <a:gd name="T27" fmla="*/ 311 h 562"/>
                      <a:gd name="T28" fmla="*/ 525 w 612"/>
                      <a:gd name="T29" fmla="*/ 116 h 562"/>
                      <a:gd name="T30" fmla="*/ 369 w 612"/>
                      <a:gd name="T31" fmla="*/ 290 h 562"/>
                      <a:gd name="T32" fmla="*/ 426 w 612"/>
                      <a:gd name="T33" fmla="*/ 125 h 562"/>
                      <a:gd name="T34" fmla="*/ 310 w 612"/>
                      <a:gd name="T35" fmla="*/ 281 h 562"/>
                      <a:gd name="T36" fmla="*/ 390 w 612"/>
                      <a:gd name="T37" fmla="*/ 9 h 562"/>
                      <a:gd name="T38" fmla="*/ 243 w 612"/>
                      <a:gd name="T39" fmla="*/ 281 h 562"/>
                      <a:gd name="T40" fmla="*/ 302 w 612"/>
                      <a:gd name="T41" fmla="*/ 0 h 562"/>
                      <a:gd name="T42" fmla="*/ 165 w 612"/>
                      <a:gd name="T43" fmla="*/ 254 h 562"/>
                      <a:gd name="T44" fmla="*/ 184 w 612"/>
                      <a:gd name="T45" fmla="*/ 0 h 562"/>
                      <a:gd name="T46" fmla="*/ 184 w 612"/>
                      <a:gd name="T47" fmla="*/ 0 h 5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2"/>
                      <a:gd name="T73" fmla="*/ 0 h 562"/>
                      <a:gd name="T74" fmla="*/ 612 w 612"/>
                      <a:gd name="T75" fmla="*/ 562 h 5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2" h="562">
                        <a:moveTo>
                          <a:pt x="184" y="0"/>
                        </a:moveTo>
                        <a:lnTo>
                          <a:pt x="76" y="328"/>
                        </a:lnTo>
                        <a:lnTo>
                          <a:pt x="67" y="116"/>
                        </a:lnTo>
                        <a:lnTo>
                          <a:pt x="0" y="448"/>
                        </a:lnTo>
                        <a:lnTo>
                          <a:pt x="49" y="370"/>
                        </a:lnTo>
                        <a:lnTo>
                          <a:pt x="38" y="555"/>
                        </a:lnTo>
                        <a:lnTo>
                          <a:pt x="118" y="370"/>
                        </a:lnTo>
                        <a:lnTo>
                          <a:pt x="87" y="534"/>
                        </a:lnTo>
                        <a:lnTo>
                          <a:pt x="194" y="389"/>
                        </a:lnTo>
                        <a:lnTo>
                          <a:pt x="135" y="562"/>
                        </a:lnTo>
                        <a:lnTo>
                          <a:pt x="291" y="389"/>
                        </a:lnTo>
                        <a:lnTo>
                          <a:pt x="243" y="496"/>
                        </a:lnTo>
                        <a:lnTo>
                          <a:pt x="612" y="193"/>
                        </a:lnTo>
                        <a:lnTo>
                          <a:pt x="418" y="311"/>
                        </a:lnTo>
                        <a:lnTo>
                          <a:pt x="525" y="116"/>
                        </a:lnTo>
                        <a:lnTo>
                          <a:pt x="369" y="290"/>
                        </a:lnTo>
                        <a:lnTo>
                          <a:pt x="426" y="125"/>
                        </a:lnTo>
                        <a:lnTo>
                          <a:pt x="310" y="281"/>
                        </a:lnTo>
                        <a:lnTo>
                          <a:pt x="390" y="9"/>
                        </a:lnTo>
                        <a:lnTo>
                          <a:pt x="243" y="281"/>
                        </a:lnTo>
                        <a:lnTo>
                          <a:pt x="302" y="0"/>
                        </a:lnTo>
                        <a:lnTo>
                          <a:pt x="165" y="254"/>
                        </a:lnTo>
                        <a:lnTo>
                          <a:pt x="184" y="0"/>
                        </a:ln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7" name="Freeform 27">
                    <a:extLst>
                      <a:ext uri="{FF2B5EF4-FFF2-40B4-BE49-F238E27FC236}">
                        <a16:creationId xmlns:a16="http://schemas.microsoft.com/office/drawing/2014/main" id="{D8CAF0F4-AEA1-3C9F-5208-184AA886A655}"/>
                      </a:ext>
                    </a:extLst>
                  </p:cNvPr>
                  <p:cNvSpPr>
                    <a:spLocks/>
                  </p:cNvSpPr>
                  <p:nvPr/>
                </p:nvSpPr>
                <p:spPr bwMode="auto">
                  <a:xfrm>
                    <a:off x="3422" y="2087"/>
                    <a:ext cx="73" cy="291"/>
                  </a:xfrm>
                  <a:custGeom>
                    <a:avLst/>
                    <a:gdLst>
                      <a:gd name="T0" fmla="*/ 20 w 146"/>
                      <a:gd name="T1" fmla="*/ 47 h 582"/>
                      <a:gd name="T2" fmla="*/ 0 w 146"/>
                      <a:gd name="T3" fmla="*/ 154 h 582"/>
                      <a:gd name="T4" fmla="*/ 20 w 146"/>
                      <a:gd name="T5" fmla="*/ 262 h 582"/>
                      <a:gd name="T6" fmla="*/ 77 w 146"/>
                      <a:gd name="T7" fmla="*/ 357 h 582"/>
                      <a:gd name="T8" fmla="*/ 108 w 146"/>
                      <a:gd name="T9" fmla="*/ 473 h 582"/>
                      <a:gd name="T10" fmla="*/ 136 w 146"/>
                      <a:gd name="T11" fmla="*/ 582 h 582"/>
                      <a:gd name="T12" fmla="*/ 146 w 146"/>
                      <a:gd name="T13" fmla="*/ 435 h 582"/>
                      <a:gd name="T14" fmla="*/ 117 w 146"/>
                      <a:gd name="T15" fmla="*/ 319 h 582"/>
                      <a:gd name="T16" fmla="*/ 68 w 146"/>
                      <a:gd name="T17" fmla="*/ 163 h 582"/>
                      <a:gd name="T18" fmla="*/ 51 w 146"/>
                      <a:gd name="T19" fmla="*/ 55 h 582"/>
                      <a:gd name="T20" fmla="*/ 58 w 146"/>
                      <a:gd name="T21" fmla="*/ 0 h 582"/>
                      <a:gd name="T22" fmla="*/ 20 w 146"/>
                      <a:gd name="T23" fmla="*/ 47 h 582"/>
                      <a:gd name="T24" fmla="*/ 20 w 146"/>
                      <a:gd name="T25" fmla="*/ 47 h 5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582"/>
                      <a:gd name="T41" fmla="*/ 146 w 146"/>
                      <a:gd name="T42" fmla="*/ 582 h 5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582">
                        <a:moveTo>
                          <a:pt x="20" y="47"/>
                        </a:moveTo>
                        <a:lnTo>
                          <a:pt x="0" y="154"/>
                        </a:lnTo>
                        <a:lnTo>
                          <a:pt x="20" y="262"/>
                        </a:lnTo>
                        <a:lnTo>
                          <a:pt x="77" y="357"/>
                        </a:lnTo>
                        <a:lnTo>
                          <a:pt x="108" y="473"/>
                        </a:lnTo>
                        <a:lnTo>
                          <a:pt x="136" y="582"/>
                        </a:lnTo>
                        <a:lnTo>
                          <a:pt x="146" y="435"/>
                        </a:lnTo>
                        <a:lnTo>
                          <a:pt x="117" y="319"/>
                        </a:lnTo>
                        <a:lnTo>
                          <a:pt x="68" y="163"/>
                        </a:lnTo>
                        <a:lnTo>
                          <a:pt x="51" y="55"/>
                        </a:lnTo>
                        <a:lnTo>
                          <a:pt x="58" y="0"/>
                        </a:lnTo>
                        <a:lnTo>
                          <a:pt x="20" y="47"/>
                        </a:lnTo>
                        <a:close/>
                      </a:path>
                    </a:pathLst>
                  </a:custGeom>
                  <a:solidFill>
                    <a:srgbClr val="9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8" name="Freeform 28">
                    <a:extLst>
                      <a:ext uri="{FF2B5EF4-FFF2-40B4-BE49-F238E27FC236}">
                        <a16:creationId xmlns:a16="http://schemas.microsoft.com/office/drawing/2014/main" id="{3A6E4AA3-B853-9AFE-D446-D0FE1D8496AE}"/>
                      </a:ext>
                    </a:extLst>
                  </p:cNvPr>
                  <p:cNvSpPr>
                    <a:spLocks/>
                  </p:cNvSpPr>
                  <p:nvPr/>
                </p:nvSpPr>
                <p:spPr bwMode="auto">
                  <a:xfrm>
                    <a:off x="3617" y="2038"/>
                    <a:ext cx="68" cy="203"/>
                  </a:xfrm>
                  <a:custGeom>
                    <a:avLst/>
                    <a:gdLst>
                      <a:gd name="T0" fmla="*/ 76 w 135"/>
                      <a:gd name="T1" fmla="*/ 0 h 407"/>
                      <a:gd name="T2" fmla="*/ 0 w 135"/>
                      <a:gd name="T3" fmla="*/ 165 h 407"/>
                      <a:gd name="T4" fmla="*/ 0 w 135"/>
                      <a:gd name="T5" fmla="*/ 205 h 407"/>
                      <a:gd name="T6" fmla="*/ 76 w 135"/>
                      <a:gd name="T7" fmla="*/ 116 h 407"/>
                      <a:gd name="T8" fmla="*/ 88 w 135"/>
                      <a:gd name="T9" fmla="*/ 312 h 407"/>
                      <a:gd name="T10" fmla="*/ 135 w 135"/>
                      <a:gd name="T11" fmla="*/ 407 h 407"/>
                      <a:gd name="T12" fmla="*/ 116 w 135"/>
                      <a:gd name="T13" fmla="*/ 223 h 407"/>
                      <a:gd name="T14" fmla="*/ 107 w 135"/>
                      <a:gd name="T15" fmla="*/ 29 h 407"/>
                      <a:gd name="T16" fmla="*/ 76 w 135"/>
                      <a:gd name="T17" fmla="*/ 0 h 407"/>
                      <a:gd name="T18" fmla="*/ 76 w 135"/>
                      <a:gd name="T19" fmla="*/ 0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407"/>
                      <a:gd name="T32" fmla="*/ 135 w 135"/>
                      <a:gd name="T33" fmla="*/ 407 h 4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407">
                        <a:moveTo>
                          <a:pt x="76" y="0"/>
                        </a:moveTo>
                        <a:lnTo>
                          <a:pt x="0" y="165"/>
                        </a:lnTo>
                        <a:lnTo>
                          <a:pt x="0" y="205"/>
                        </a:lnTo>
                        <a:lnTo>
                          <a:pt x="76" y="116"/>
                        </a:lnTo>
                        <a:lnTo>
                          <a:pt x="88" y="312"/>
                        </a:lnTo>
                        <a:lnTo>
                          <a:pt x="135" y="407"/>
                        </a:lnTo>
                        <a:lnTo>
                          <a:pt x="116" y="223"/>
                        </a:lnTo>
                        <a:lnTo>
                          <a:pt x="107" y="29"/>
                        </a:lnTo>
                        <a:lnTo>
                          <a:pt x="76" y="0"/>
                        </a:lnTo>
                        <a:close/>
                      </a:path>
                    </a:pathLst>
                  </a:custGeom>
                  <a:solidFill>
                    <a:srgbClr val="9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59" name="Freeform 29">
                    <a:extLst>
                      <a:ext uri="{FF2B5EF4-FFF2-40B4-BE49-F238E27FC236}">
                        <a16:creationId xmlns:a16="http://schemas.microsoft.com/office/drawing/2014/main" id="{C526B467-7C15-1840-3DA9-1B0B49937C89}"/>
                      </a:ext>
                    </a:extLst>
                  </p:cNvPr>
                  <p:cNvSpPr>
                    <a:spLocks/>
                  </p:cNvSpPr>
                  <p:nvPr/>
                </p:nvSpPr>
                <p:spPr bwMode="auto">
                  <a:xfrm>
                    <a:off x="3724" y="1907"/>
                    <a:ext cx="136" cy="277"/>
                  </a:xfrm>
                  <a:custGeom>
                    <a:avLst/>
                    <a:gdLst>
                      <a:gd name="T0" fmla="*/ 0 w 274"/>
                      <a:gd name="T1" fmla="*/ 0 h 555"/>
                      <a:gd name="T2" fmla="*/ 23 w 274"/>
                      <a:gd name="T3" fmla="*/ 97 h 555"/>
                      <a:gd name="T4" fmla="*/ 70 w 274"/>
                      <a:gd name="T5" fmla="*/ 175 h 555"/>
                      <a:gd name="T6" fmla="*/ 108 w 274"/>
                      <a:gd name="T7" fmla="*/ 262 h 555"/>
                      <a:gd name="T8" fmla="*/ 120 w 274"/>
                      <a:gd name="T9" fmla="*/ 350 h 555"/>
                      <a:gd name="T10" fmla="*/ 139 w 274"/>
                      <a:gd name="T11" fmla="*/ 446 h 555"/>
                      <a:gd name="T12" fmla="*/ 185 w 274"/>
                      <a:gd name="T13" fmla="*/ 505 h 555"/>
                      <a:gd name="T14" fmla="*/ 274 w 274"/>
                      <a:gd name="T15" fmla="*/ 555 h 555"/>
                      <a:gd name="T16" fmla="*/ 196 w 274"/>
                      <a:gd name="T17" fmla="*/ 456 h 555"/>
                      <a:gd name="T18" fmla="*/ 165 w 274"/>
                      <a:gd name="T19" fmla="*/ 378 h 555"/>
                      <a:gd name="T20" fmla="*/ 165 w 274"/>
                      <a:gd name="T21" fmla="*/ 255 h 555"/>
                      <a:gd name="T22" fmla="*/ 127 w 274"/>
                      <a:gd name="T23" fmla="*/ 148 h 555"/>
                      <a:gd name="T24" fmla="*/ 50 w 274"/>
                      <a:gd name="T25" fmla="*/ 57 h 555"/>
                      <a:gd name="T26" fmla="*/ 0 w 274"/>
                      <a:gd name="T27" fmla="*/ 0 h 555"/>
                      <a:gd name="T28" fmla="*/ 0 w 274"/>
                      <a:gd name="T29" fmla="*/ 0 h 5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555"/>
                      <a:gd name="T47" fmla="*/ 274 w 274"/>
                      <a:gd name="T48" fmla="*/ 555 h 5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555">
                        <a:moveTo>
                          <a:pt x="0" y="0"/>
                        </a:moveTo>
                        <a:lnTo>
                          <a:pt x="23" y="97"/>
                        </a:lnTo>
                        <a:lnTo>
                          <a:pt x="70" y="175"/>
                        </a:lnTo>
                        <a:lnTo>
                          <a:pt x="108" y="262"/>
                        </a:lnTo>
                        <a:lnTo>
                          <a:pt x="120" y="350"/>
                        </a:lnTo>
                        <a:lnTo>
                          <a:pt x="139" y="446"/>
                        </a:lnTo>
                        <a:lnTo>
                          <a:pt x="185" y="505"/>
                        </a:lnTo>
                        <a:lnTo>
                          <a:pt x="274" y="555"/>
                        </a:lnTo>
                        <a:lnTo>
                          <a:pt x="196" y="456"/>
                        </a:lnTo>
                        <a:lnTo>
                          <a:pt x="165" y="378"/>
                        </a:lnTo>
                        <a:lnTo>
                          <a:pt x="165" y="255"/>
                        </a:lnTo>
                        <a:lnTo>
                          <a:pt x="127" y="148"/>
                        </a:lnTo>
                        <a:lnTo>
                          <a:pt x="50" y="57"/>
                        </a:lnTo>
                        <a:lnTo>
                          <a:pt x="0" y="0"/>
                        </a:lnTo>
                        <a:close/>
                      </a:path>
                    </a:pathLst>
                  </a:custGeom>
                  <a:solidFill>
                    <a:srgbClr val="9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0" name="Freeform 30">
                    <a:extLst>
                      <a:ext uri="{FF2B5EF4-FFF2-40B4-BE49-F238E27FC236}">
                        <a16:creationId xmlns:a16="http://schemas.microsoft.com/office/drawing/2014/main" id="{94B5C1D3-77D2-2933-E0C7-8B6E7B728F33}"/>
                      </a:ext>
                    </a:extLst>
                  </p:cNvPr>
                  <p:cNvSpPr>
                    <a:spLocks/>
                  </p:cNvSpPr>
                  <p:nvPr/>
                </p:nvSpPr>
                <p:spPr bwMode="auto">
                  <a:xfrm>
                    <a:off x="4391" y="1897"/>
                    <a:ext cx="188" cy="636"/>
                  </a:xfrm>
                  <a:custGeom>
                    <a:avLst/>
                    <a:gdLst>
                      <a:gd name="T0" fmla="*/ 376 w 376"/>
                      <a:gd name="T1" fmla="*/ 0 h 1271"/>
                      <a:gd name="T2" fmla="*/ 252 w 376"/>
                      <a:gd name="T3" fmla="*/ 99 h 1271"/>
                      <a:gd name="T4" fmla="*/ 154 w 376"/>
                      <a:gd name="T5" fmla="*/ 274 h 1271"/>
                      <a:gd name="T6" fmla="*/ 45 w 376"/>
                      <a:gd name="T7" fmla="*/ 562 h 1271"/>
                      <a:gd name="T8" fmla="*/ 38 w 376"/>
                      <a:gd name="T9" fmla="*/ 846 h 1271"/>
                      <a:gd name="T10" fmla="*/ 68 w 376"/>
                      <a:gd name="T11" fmla="*/ 1060 h 1271"/>
                      <a:gd name="T12" fmla="*/ 55 w 376"/>
                      <a:gd name="T13" fmla="*/ 1271 h 1271"/>
                      <a:gd name="T14" fmla="*/ 28 w 376"/>
                      <a:gd name="T15" fmla="*/ 1165 h 1271"/>
                      <a:gd name="T16" fmla="*/ 0 w 376"/>
                      <a:gd name="T17" fmla="*/ 969 h 1271"/>
                      <a:gd name="T18" fmla="*/ 0 w 376"/>
                      <a:gd name="T19" fmla="*/ 827 h 1271"/>
                      <a:gd name="T20" fmla="*/ 7 w 376"/>
                      <a:gd name="T21" fmla="*/ 682 h 1271"/>
                      <a:gd name="T22" fmla="*/ 28 w 376"/>
                      <a:gd name="T23" fmla="*/ 524 h 1271"/>
                      <a:gd name="T24" fmla="*/ 95 w 376"/>
                      <a:gd name="T25" fmla="*/ 310 h 1271"/>
                      <a:gd name="T26" fmla="*/ 144 w 376"/>
                      <a:gd name="T27" fmla="*/ 167 h 1271"/>
                      <a:gd name="T28" fmla="*/ 252 w 376"/>
                      <a:gd name="T29" fmla="*/ 47 h 1271"/>
                      <a:gd name="T30" fmla="*/ 338 w 376"/>
                      <a:gd name="T31" fmla="*/ 0 h 1271"/>
                      <a:gd name="T32" fmla="*/ 376 w 376"/>
                      <a:gd name="T33" fmla="*/ 0 h 1271"/>
                      <a:gd name="T34" fmla="*/ 376 w 376"/>
                      <a:gd name="T35" fmla="*/ 0 h 1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1271"/>
                      <a:gd name="T56" fmla="*/ 376 w 376"/>
                      <a:gd name="T57" fmla="*/ 1271 h 1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1271">
                        <a:moveTo>
                          <a:pt x="376" y="0"/>
                        </a:moveTo>
                        <a:lnTo>
                          <a:pt x="252" y="99"/>
                        </a:lnTo>
                        <a:lnTo>
                          <a:pt x="154" y="274"/>
                        </a:lnTo>
                        <a:lnTo>
                          <a:pt x="45" y="562"/>
                        </a:lnTo>
                        <a:lnTo>
                          <a:pt x="38" y="846"/>
                        </a:lnTo>
                        <a:lnTo>
                          <a:pt x="68" y="1060"/>
                        </a:lnTo>
                        <a:lnTo>
                          <a:pt x="55" y="1271"/>
                        </a:lnTo>
                        <a:lnTo>
                          <a:pt x="28" y="1165"/>
                        </a:lnTo>
                        <a:lnTo>
                          <a:pt x="0" y="969"/>
                        </a:lnTo>
                        <a:lnTo>
                          <a:pt x="0" y="827"/>
                        </a:lnTo>
                        <a:lnTo>
                          <a:pt x="7" y="682"/>
                        </a:lnTo>
                        <a:lnTo>
                          <a:pt x="28" y="524"/>
                        </a:lnTo>
                        <a:lnTo>
                          <a:pt x="95" y="310"/>
                        </a:lnTo>
                        <a:lnTo>
                          <a:pt x="144" y="167"/>
                        </a:lnTo>
                        <a:lnTo>
                          <a:pt x="252" y="47"/>
                        </a:lnTo>
                        <a:lnTo>
                          <a:pt x="338" y="0"/>
                        </a:lnTo>
                        <a:lnTo>
                          <a:pt x="376" y="0"/>
                        </a:lnTo>
                        <a:close/>
                      </a:path>
                    </a:pathLst>
                  </a:custGeom>
                  <a:solidFill>
                    <a:srgbClr val="9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1" name="Freeform 31">
                    <a:extLst>
                      <a:ext uri="{FF2B5EF4-FFF2-40B4-BE49-F238E27FC236}">
                        <a16:creationId xmlns:a16="http://schemas.microsoft.com/office/drawing/2014/main" id="{F4DBE5E5-C0E3-44E3-6546-E0EC12E4D021}"/>
                      </a:ext>
                    </a:extLst>
                  </p:cNvPr>
                  <p:cNvSpPr>
                    <a:spLocks/>
                  </p:cNvSpPr>
                  <p:nvPr/>
                </p:nvSpPr>
                <p:spPr bwMode="auto">
                  <a:xfrm>
                    <a:off x="3389" y="1902"/>
                    <a:ext cx="296" cy="253"/>
                  </a:xfrm>
                  <a:custGeom>
                    <a:avLst/>
                    <a:gdLst>
                      <a:gd name="T0" fmla="*/ 591 w 591"/>
                      <a:gd name="T1" fmla="*/ 0 h 506"/>
                      <a:gd name="T2" fmla="*/ 369 w 591"/>
                      <a:gd name="T3" fmla="*/ 145 h 506"/>
                      <a:gd name="T4" fmla="*/ 203 w 591"/>
                      <a:gd name="T5" fmla="*/ 284 h 506"/>
                      <a:gd name="T6" fmla="*/ 144 w 591"/>
                      <a:gd name="T7" fmla="*/ 331 h 506"/>
                      <a:gd name="T8" fmla="*/ 38 w 591"/>
                      <a:gd name="T9" fmla="*/ 399 h 506"/>
                      <a:gd name="T10" fmla="*/ 0 w 591"/>
                      <a:gd name="T11" fmla="*/ 506 h 506"/>
                      <a:gd name="T12" fmla="*/ 76 w 591"/>
                      <a:gd name="T13" fmla="*/ 426 h 506"/>
                      <a:gd name="T14" fmla="*/ 125 w 591"/>
                      <a:gd name="T15" fmla="*/ 399 h 506"/>
                      <a:gd name="T16" fmla="*/ 156 w 591"/>
                      <a:gd name="T17" fmla="*/ 350 h 506"/>
                      <a:gd name="T18" fmla="*/ 283 w 591"/>
                      <a:gd name="T19" fmla="*/ 265 h 506"/>
                      <a:gd name="T20" fmla="*/ 439 w 591"/>
                      <a:gd name="T21" fmla="*/ 168 h 506"/>
                      <a:gd name="T22" fmla="*/ 555 w 591"/>
                      <a:gd name="T23" fmla="*/ 59 h 506"/>
                      <a:gd name="T24" fmla="*/ 591 w 591"/>
                      <a:gd name="T25" fmla="*/ 0 h 506"/>
                      <a:gd name="T26" fmla="*/ 591 w 591"/>
                      <a:gd name="T27" fmla="*/ 0 h 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1"/>
                      <a:gd name="T43" fmla="*/ 0 h 506"/>
                      <a:gd name="T44" fmla="*/ 591 w 591"/>
                      <a:gd name="T45" fmla="*/ 506 h 5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1" h="506">
                        <a:moveTo>
                          <a:pt x="591" y="0"/>
                        </a:moveTo>
                        <a:lnTo>
                          <a:pt x="369" y="145"/>
                        </a:lnTo>
                        <a:lnTo>
                          <a:pt x="203" y="284"/>
                        </a:lnTo>
                        <a:lnTo>
                          <a:pt x="144" y="331"/>
                        </a:lnTo>
                        <a:lnTo>
                          <a:pt x="38" y="399"/>
                        </a:lnTo>
                        <a:lnTo>
                          <a:pt x="0" y="506"/>
                        </a:lnTo>
                        <a:lnTo>
                          <a:pt x="76" y="426"/>
                        </a:lnTo>
                        <a:lnTo>
                          <a:pt x="125" y="399"/>
                        </a:lnTo>
                        <a:lnTo>
                          <a:pt x="156" y="350"/>
                        </a:lnTo>
                        <a:lnTo>
                          <a:pt x="283" y="265"/>
                        </a:lnTo>
                        <a:lnTo>
                          <a:pt x="439" y="168"/>
                        </a:lnTo>
                        <a:lnTo>
                          <a:pt x="555" y="59"/>
                        </a:lnTo>
                        <a:lnTo>
                          <a:pt x="59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2" name="Freeform 32">
                    <a:extLst>
                      <a:ext uri="{FF2B5EF4-FFF2-40B4-BE49-F238E27FC236}">
                        <a16:creationId xmlns:a16="http://schemas.microsoft.com/office/drawing/2014/main" id="{EAC1A659-4376-6223-74F3-624B3EFCEB2B}"/>
                      </a:ext>
                    </a:extLst>
                  </p:cNvPr>
                  <p:cNvSpPr>
                    <a:spLocks/>
                  </p:cNvSpPr>
                  <p:nvPr/>
                </p:nvSpPr>
                <p:spPr bwMode="auto">
                  <a:xfrm>
                    <a:off x="3680" y="2115"/>
                    <a:ext cx="59" cy="113"/>
                  </a:xfrm>
                  <a:custGeom>
                    <a:avLst/>
                    <a:gdLst>
                      <a:gd name="T0" fmla="*/ 0 w 118"/>
                      <a:gd name="T1" fmla="*/ 108 h 226"/>
                      <a:gd name="T2" fmla="*/ 49 w 118"/>
                      <a:gd name="T3" fmla="*/ 158 h 226"/>
                      <a:gd name="T4" fmla="*/ 118 w 118"/>
                      <a:gd name="T5" fmla="*/ 226 h 226"/>
                      <a:gd name="T6" fmla="*/ 110 w 118"/>
                      <a:gd name="T7" fmla="*/ 177 h 226"/>
                      <a:gd name="T8" fmla="*/ 49 w 118"/>
                      <a:gd name="T9" fmla="*/ 89 h 226"/>
                      <a:gd name="T10" fmla="*/ 0 w 118"/>
                      <a:gd name="T11" fmla="*/ 0 h 226"/>
                      <a:gd name="T12" fmla="*/ 0 w 118"/>
                      <a:gd name="T13" fmla="*/ 108 h 226"/>
                      <a:gd name="T14" fmla="*/ 0 w 118"/>
                      <a:gd name="T15" fmla="*/ 108 h 226"/>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26"/>
                      <a:gd name="T26" fmla="*/ 118 w 118"/>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26">
                        <a:moveTo>
                          <a:pt x="0" y="108"/>
                        </a:moveTo>
                        <a:lnTo>
                          <a:pt x="49" y="158"/>
                        </a:lnTo>
                        <a:lnTo>
                          <a:pt x="118" y="226"/>
                        </a:lnTo>
                        <a:lnTo>
                          <a:pt x="110" y="177"/>
                        </a:lnTo>
                        <a:lnTo>
                          <a:pt x="49" y="89"/>
                        </a:lnTo>
                        <a:lnTo>
                          <a:pt x="0" y="0"/>
                        </a:lnTo>
                        <a:lnTo>
                          <a:pt x="0" y="10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3" name="Freeform 33">
                    <a:extLst>
                      <a:ext uri="{FF2B5EF4-FFF2-40B4-BE49-F238E27FC236}">
                        <a16:creationId xmlns:a16="http://schemas.microsoft.com/office/drawing/2014/main" id="{EC4BE0E3-3CF6-0F4F-B7BE-A0565137B353}"/>
                      </a:ext>
                    </a:extLst>
                  </p:cNvPr>
                  <p:cNvSpPr>
                    <a:spLocks/>
                  </p:cNvSpPr>
                  <p:nvPr/>
                </p:nvSpPr>
                <p:spPr bwMode="auto">
                  <a:xfrm>
                    <a:off x="3437" y="2072"/>
                    <a:ext cx="63" cy="267"/>
                  </a:xfrm>
                  <a:custGeom>
                    <a:avLst/>
                    <a:gdLst>
                      <a:gd name="T0" fmla="*/ 0 w 127"/>
                      <a:gd name="T1" fmla="*/ 85 h 534"/>
                      <a:gd name="T2" fmla="*/ 0 w 127"/>
                      <a:gd name="T3" fmla="*/ 184 h 534"/>
                      <a:gd name="T4" fmla="*/ 61 w 127"/>
                      <a:gd name="T5" fmla="*/ 332 h 534"/>
                      <a:gd name="T6" fmla="*/ 118 w 127"/>
                      <a:gd name="T7" fmla="*/ 435 h 534"/>
                      <a:gd name="T8" fmla="*/ 127 w 127"/>
                      <a:gd name="T9" fmla="*/ 534 h 534"/>
                      <a:gd name="T10" fmla="*/ 118 w 127"/>
                      <a:gd name="T11" fmla="*/ 380 h 534"/>
                      <a:gd name="T12" fmla="*/ 70 w 127"/>
                      <a:gd name="T13" fmla="*/ 252 h 534"/>
                      <a:gd name="T14" fmla="*/ 49 w 127"/>
                      <a:gd name="T15" fmla="*/ 154 h 534"/>
                      <a:gd name="T16" fmla="*/ 61 w 127"/>
                      <a:gd name="T17" fmla="*/ 0 h 534"/>
                      <a:gd name="T18" fmla="*/ 0 w 127"/>
                      <a:gd name="T19" fmla="*/ 85 h 534"/>
                      <a:gd name="T20" fmla="*/ 0 w 127"/>
                      <a:gd name="T21" fmla="*/ 85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534"/>
                      <a:gd name="T35" fmla="*/ 127 w 127"/>
                      <a:gd name="T36" fmla="*/ 534 h 5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534">
                        <a:moveTo>
                          <a:pt x="0" y="85"/>
                        </a:moveTo>
                        <a:lnTo>
                          <a:pt x="0" y="184"/>
                        </a:lnTo>
                        <a:lnTo>
                          <a:pt x="61" y="332"/>
                        </a:lnTo>
                        <a:lnTo>
                          <a:pt x="118" y="435"/>
                        </a:lnTo>
                        <a:lnTo>
                          <a:pt x="127" y="534"/>
                        </a:lnTo>
                        <a:lnTo>
                          <a:pt x="118" y="380"/>
                        </a:lnTo>
                        <a:lnTo>
                          <a:pt x="70" y="252"/>
                        </a:lnTo>
                        <a:lnTo>
                          <a:pt x="49" y="154"/>
                        </a:lnTo>
                        <a:lnTo>
                          <a:pt x="61" y="0"/>
                        </a:lnTo>
                        <a:lnTo>
                          <a:pt x="0" y="8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4" name="Freeform 34">
                    <a:extLst>
                      <a:ext uri="{FF2B5EF4-FFF2-40B4-BE49-F238E27FC236}">
                        <a16:creationId xmlns:a16="http://schemas.microsoft.com/office/drawing/2014/main" id="{A7620DA6-E264-68E2-3F49-0F22612710C9}"/>
                      </a:ext>
                    </a:extLst>
                  </p:cNvPr>
                  <p:cNvSpPr>
                    <a:spLocks/>
                  </p:cNvSpPr>
                  <p:nvPr/>
                </p:nvSpPr>
                <p:spPr bwMode="auto">
                  <a:xfrm>
                    <a:off x="4502" y="2062"/>
                    <a:ext cx="111" cy="511"/>
                  </a:xfrm>
                  <a:custGeom>
                    <a:avLst/>
                    <a:gdLst>
                      <a:gd name="T0" fmla="*/ 0 w 222"/>
                      <a:gd name="T1" fmla="*/ 0 h 1022"/>
                      <a:gd name="T2" fmla="*/ 67 w 222"/>
                      <a:gd name="T3" fmla="*/ 205 h 1022"/>
                      <a:gd name="T4" fmla="*/ 87 w 222"/>
                      <a:gd name="T5" fmla="*/ 507 h 1022"/>
                      <a:gd name="T6" fmla="*/ 154 w 222"/>
                      <a:gd name="T7" fmla="*/ 663 h 1022"/>
                      <a:gd name="T8" fmla="*/ 205 w 222"/>
                      <a:gd name="T9" fmla="*/ 897 h 1022"/>
                      <a:gd name="T10" fmla="*/ 222 w 222"/>
                      <a:gd name="T11" fmla="*/ 1022 h 1022"/>
                      <a:gd name="T12" fmla="*/ 144 w 222"/>
                      <a:gd name="T13" fmla="*/ 758 h 1022"/>
                      <a:gd name="T14" fmla="*/ 67 w 222"/>
                      <a:gd name="T15" fmla="*/ 604 h 1022"/>
                      <a:gd name="T16" fmla="*/ 49 w 222"/>
                      <a:gd name="T17" fmla="*/ 429 h 1022"/>
                      <a:gd name="T18" fmla="*/ 19 w 222"/>
                      <a:gd name="T19" fmla="*/ 167 h 1022"/>
                      <a:gd name="T20" fmla="*/ 0 w 222"/>
                      <a:gd name="T21" fmla="*/ 0 h 1022"/>
                      <a:gd name="T22" fmla="*/ 0 w 222"/>
                      <a:gd name="T23" fmla="*/ 0 h 10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1022"/>
                      <a:gd name="T38" fmla="*/ 222 w 222"/>
                      <a:gd name="T39" fmla="*/ 1022 h 10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1022">
                        <a:moveTo>
                          <a:pt x="0" y="0"/>
                        </a:moveTo>
                        <a:lnTo>
                          <a:pt x="67" y="205"/>
                        </a:lnTo>
                        <a:lnTo>
                          <a:pt x="87" y="507"/>
                        </a:lnTo>
                        <a:lnTo>
                          <a:pt x="154" y="663"/>
                        </a:lnTo>
                        <a:lnTo>
                          <a:pt x="205" y="897"/>
                        </a:lnTo>
                        <a:lnTo>
                          <a:pt x="222" y="1022"/>
                        </a:lnTo>
                        <a:lnTo>
                          <a:pt x="144" y="758"/>
                        </a:lnTo>
                        <a:lnTo>
                          <a:pt x="67" y="604"/>
                        </a:lnTo>
                        <a:lnTo>
                          <a:pt x="49" y="429"/>
                        </a:lnTo>
                        <a:lnTo>
                          <a:pt x="19" y="167"/>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5" name="Freeform 35">
                    <a:extLst>
                      <a:ext uri="{FF2B5EF4-FFF2-40B4-BE49-F238E27FC236}">
                        <a16:creationId xmlns:a16="http://schemas.microsoft.com/office/drawing/2014/main" id="{2FB1F606-599B-EB0B-45CD-151DB38092B9}"/>
                      </a:ext>
                    </a:extLst>
                  </p:cNvPr>
                  <p:cNvSpPr>
                    <a:spLocks/>
                  </p:cNvSpPr>
                  <p:nvPr/>
                </p:nvSpPr>
                <p:spPr bwMode="auto">
                  <a:xfrm>
                    <a:off x="4425" y="2013"/>
                    <a:ext cx="63" cy="492"/>
                  </a:xfrm>
                  <a:custGeom>
                    <a:avLst/>
                    <a:gdLst>
                      <a:gd name="T0" fmla="*/ 125 w 125"/>
                      <a:gd name="T1" fmla="*/ 0 h 982"/>
                      <a:gd name="T2" fmla="*/ 68 w 125"/>
                      <a:gd name="T3" fmla="*/ 342 h 982"/>
                      <a:gd name="T4" fmla="*/ 86 w 125"/>
                      <a:gd name="T5" fmla="*/ 604 h 982"/>
                      <a:gd name="T6" fmla="*/ 46 w 125"/>
                      <a:gd name="T7" fmla="*/ 779 h 982"/>
                      <a:gd name="T8" fmla="*/ 0 w 125"/>
                      <a:gd name="T9" fmla="*/ 982 h 982"/>
                      <a:gd name="T10" fmla="*/ 0 w 125"/>
                      <a:gd name="T11" fmla="*/ 847 h 982"/>
                      <a:gd name="T12" fmla="*/ 27 w 125"/>
                      <a:gd name="T13" fmla="*/ 690 h 982"/>
                      <a:gd name="T14" fmla="*/ 27 w 125"/>
                      <a:gd name="T15" fmla="*/ 545 h 982"/>
                      <a:gd name="T16" fmla="*/ 0 w 125"/>
                      <a:gd name="T17" fmla="*/ 399 h 982"/>
                      <a:gd name="T18" fmla="*/ 8 w 125"/>
                      <a:gd name="T19" fmla="*/ 292 h 982"/>
                      <a:gd name="T20" fmla="*/ 27 w 125"/>
                      <a:gd name="T21" fmla="*/ 176 h 982"/>
                      <a:gd name="T22" fmla="*/ 125 w 125"/>
                      <a:gd name="T23" fmla="*/ 0 h 982"/>
                      <a:gd name="T24" fmla="*/ 125 w 125"/>
                      <a:gd name="T25" fmla="*/ 0 h 9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982"/>
                      <a:gd name="T41" fmla="*/ 125 w 125"/>
                      <a:gd name="T42" fmla="*/ 982 h 9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982">
                        <a:moveTo>
                          <a:pt x="125" y="0"/>
                        </a:moveTo>
                        <a:lnTo>
                          <a:pt x="68" y="342"/>
                        </a:lnTo>
                        <a:lnTo>
                          <a:pt x="86" y="604"/>
                        </a:lnTo>
                        <a:lnTo>
                          <a:pt x="46" y="779"/>
                        </a:lnTo>
                        <a:lnTo>
                          <a:pt x="0" y="982"/>
                        </a:lnTo>
                        <a:lnTo>
                          <a:pt x="0" y="847"/>
                        </a:lnTo>
                        <a:lnTo>
                          <a:pt x="27" y="690"/>
                        </a:lnTo>
                        <a:lnTo>
                          <a:pt x="27" y="545"/>
                        </a:lnTo>
                        <a:lnTo>
                          <a:pt x="0" y="399"/>
                        </a:lnTo>
                        <a:lnTo>
                          <a:pt x="8" y="292"/>
                        </a:lnTo>
                        <a:lnTo>
                          <a:pt x="27" y="176"/>
                        </a:lnTo>
                        <a:lnTo>
                          <a:pt x="125"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6" name="Freeform 36">
                    <a:extLst>
                      <a:ext uri="{FF2B5EF4-FFF2-40B4-BE49-F238E27FC236}">
                        <a16:creationId xmlns:a16="http://schemas.microsoft.com/office/drawing/2014/main" id="{F4F4D63C-875A-F49C-1B73-5CC0A4C49F44}"/>
                      </a:ext>
                    </a:extLst>
                  </p:cNvPr>
                  <p:cNvSpPr>
                    <a:spLocks/>
                  </p:cNvSpPr>
                  <p:nvPr/>
                </p:nvSpPr>
                <p:spPr bwMode="auto">
                  <a:xfrm>
                    <a:off x="4448" y="1888"/>
                    <a:ext cx="33" cy="102"/>
                  </a:xfrm>
                  <a:custGeom>
                    <a:avLst/>
                    <a:gdLst>
                      <a:gd name="T0" fmla="*/ 0 w 66"/>
                      <a:gd name="T1" fmla="*/ 0 h 203"/>
                      <a:gd name="T2" fmla="*/ 22 w 66"/>
                      <a:gd name="T3" fmla="*/ 203 h 203"/>
                      <a:gd name="T4" fmla="*/ 66 w 66"/>
                      <a:gd name="T5" fmla="*/ 146 h 203"/>
                      <a:gd name="T6" fmla="*/ 0 w 66"/>
                      <a:gd name="T7" fmla="*/ 0 h 203"/>
                      <a:gd name="T8" fmla="*/ 0 w 66"/>
                      <a:gd name="T9" fmla="*/ 0 h 203"/>
                      <a:gd name="T10" fmla="*/ 0 60000 65536"/>
                      <a:gd name="T11" fmla="*/ 0 60000 65536"/>
                      <a:gd name="T12" fmla="*/ 0 60000 65536"/>
                      <a:gd name="T13" fmla="*/ 0 60000 65536"/>
                      <a:gd name="T14" fmla="*/ 0 60000 65536"/>
                      <a:gd name="T15" fmla="*/ 0 w 66"/>
                      <a:gd name="T16" fmla="*/ 0 h 203"/>
                      <a:gd name="T17" fmla="*/ 66 w 66"/>
                      <a:gd name="T18" fmla="*/ 203 h 203"/>
                    </a:gdLst>
                    <a:ahLst/>
                    <a:cxnLst>
                      <a:cxn ang="T10">
                        <a:pos x="T0" y="T1"/>
                      </a:cxn>
                      <a:cxn ang="T11">
                        <a:pos x="T2" y="T3"/>
                      </a:cxn>
                      <a:cxn ang="T12">
                        <a:pos x="T4" y="T5"/>
                      </a:cxn>
                      <a:cxn ang="T13">
                        <a:pos x="T6" y="T7"/>
                      </a:cxn>
                      <a:cxn ang="T14">
                        <a:pos x="T8" y="T9"/>
                      </a:cxn>
                    </a:cxnLst>
                    <a:rect l="T15" t="T16" r="T17" b="T18"/>
                    <a:pathLst>
                      <a:path w="66" h="203">
                        <a:moveTo>
                          <a:pt x="0" y="0"/>
                        </a:moveTo>
                        <a:lnTo>
                          <a:pt x="22" y="203"/>
                        </a:lnTo>
                        <a:lnTo>
                          <a:pt x="66" y="146"/>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7" name="Freeform 37">
                    <a:extLst>
                      <a:ext uri="{FF2B5EF4-FFF2-40B4-BE49-F238E27FC236}">
                        <a16:creationId xmlns:a16="http://schemas.microsoft.com/office/drawing/2014/main" id="{DCC0CCAB-5A26-C4E3-F9D6-217FFD8F3A08}"/>
                      </a:ext>
                    </a:extLst>
                  </p:cNvPr>
                  <p:cNvSpPr>
                    <a:spLocks/>
                  </p:cNvSpPr>
                  <p:nvPr/>
                </p:nvSpPr>
                <p:spPr bwMode="auto">
                  <a:xfrm>
                    <a:off x="4204" y="1829"/>
                    <a:ext cx="191" cy="130"/>
                  </a:xfrm>
                  <a:custGeom>
                    <a:avLst/>
                    <a:gdLst>
                      <a:gd name="T0" fmla="*/ 150 w 382"/>
                      <a:gd name="T1" fmla="*/ 38 h 260"/>
                      <a:gd name="T2" fmla="*/ 29 w 382"/>
                      <a:gd name="T3" fmla="*/ 0 h 260"/>
                      <a:gd name="T4" fmla="*/ 141 w 382"/>
                      <a:gd name="T5" fmla="*/ 78 h 260"/>
                      <a:gd name="T6" fmla="*/ 10 w 382"/>
                      <a:gd name="T7" fmla="*/ 30 h 260"/>
                      <a:gd name="T8" fmla="*/ 141 w 382"/>
                      <a:gd name="T9" fmla="*/ 110 h 260"/>
                      <a:gd name="T10" fmla="*/ 0 w 382"/>
                      <a:gd name="T11" fmla="*/ 68 h 260"/>
                      <a:gd name="T12" fmla="*/ 141 w 382"/>
                      <a:gd name="T13" fmla="*/ 139 h 260"/>
                      <a:gd name="T14" fmla="*/ 21 w 382"/>
                      <a:gd name="T15" fmla="*/ 110 h 260"/>
                      <a:gd name="T16" fmla="*/ 361 w 382"/>
                      <a:gd name="T17" fmla="*/ 260 h 260"/>
                      <a:gd name="T18" fmla="*/ 371 w 382"/>
                      <a:gd name="T19" fmla="*/ 220 h 260"/>
                      <a:gd name="T20" fmla="*/ 382 w 382"/>
                      <a:gd name="T21" fmla="*/ 160 h 260"/>
                      <a:gd name="T22" fmla="*/ 150 w 382"/>
                      <a:gd name="T23" fmla="*/ 38 h 260"/>
                      <a:gd name="T24" fmla="*/ 150 w 382"/>
                      <a:gd name="T25" fmla="*/ 38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260"/>
                      <a:gd name="T41" fmla="*/ 382 w 382"/>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260">
                        <a:moveTo>
                          <a:pt x="150" y="38"/>
                        </a:moveTo>
                        <a:lnTo>
                          <a:pt x="29" y="0"/>
                        </a:lnTo>
                        <a:lnTo>
                          <a:pt x="141" y="78"/>
                        </a:lnTo>
                        <a:lnTo>
                          <a:pt x="10" y="30"/>
                        </a:lnTo>
                        <a:lnTo>
                          <a:pt x="141" y="110"/>
                        </a:lnTo>
                        <a:lnTo>
                          <a:pt x="0" y="68"/>
                        </a:lnTo>
                        <a:lnTo>
                          <a:pt x="141" y="139"/>
                        </a:lnTo>
                        <a:lnTo>
                          <a:pt x="21" y="110"/>
                        </a:lnTo>
                        <a:lnTo>
                          <a:pt x="361" y="260"/>
                        </a:lnTo>
                        <a:lnTo>
                          <a:pt x="371" y="220"/>
                        </a:lnTo>
                        <a:lnTo>
                          <a:pt x="382" y="160"/>
                        </a:lnTo>
                        <a:lnTo>
                          <a:pt x="150" y="3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8" name="Freeform 38">
                    <a:extLst>
                      <a:ext uri="{FF2B5EF4-FFF2-40B4-BE49-F238E27FC236}">
                        <a16:creationId xmlns:a16="http://schemas.microsoft.com/office/drawing/2014/main" id="{AF6DE722-726B-ACFE-3156-137EF80A299A}"/>
                      </a:ext>
                    </a:extLst>
                  </p:cNvPr>
                  <p:cNvSpPr>
                    <a:spLocks/>
                  </p:cNvSpPr>
                  <p:nvPr/>
                </p:nvSpPr>
                <p:spPr bwMode="auto">
                  <a:xfrm>
                    <a:off x="4274" y="1829"/>
                    <a:ext cx="105" cy="55"/>
                  </a:xfrm>
                  <a:custGeom>
                    <a:avLst/>
                    <a:gdLst>
                      <a:gd name="T0" fmla="*/ 211 w 211"/>
                      <a:gd name="T1" fmla="*/ 110 h 110"/>
                      <a:gd name="T2" fmla="*/ 0 w 211"/>
                      <a:gd name="T3" fmla="*/ 0 h 110"/>
                      <a:gd name="T4" fmla="*/ 211 w 211"/>
                      <a:gd name="T5" fmla="*/ 68 h 110"/>
                      <a:gd name="T6" fmla="*/ 211 w 211"/>
                      <a:gd name="T7" fmla="*/ 110 h 110"/>
                      <a:gd name="T8" fmla="*/ 211 w 211"/>
                      <a:gd name="T9" fmla="*/ 110 h 110"/>
                      <a:gd name="T10" fmla="*/ 0 60000 65536"/>
                      <a:gd name="T11" fmla="*/ 0 60000 65536"/>
                      <a:gd name="T12" fmla="*/ 0 60000 65536"/>
                      <a:gd name="T13" fmla="*/ 0 60000 65536"/>
                      <a:gd name="T14" fmla="*/ 0 60000 65536"/>
                      <a:gd name="T15" fmla="*/ 0 w 211"/>
                      <a:gd name="T16" fmla="*/ 0 h 110"/>
                      <a:gd name="T17" fmla="*/ 211 w 211"/>
                      <a:gd name="T18" fmla="*/ 110 h 110"/>
                    </a:gdLst>
                    <a:ahLst/>
                    <a:cxnLst>
                      <a:cxn ang="T10">
                        <a:pos x="T0" y="T1"/>
                      </a:cxn>
                      <a:cxn ang="T11">
                        <a:pos x="T2" y="T3"/>
                      </a:cxn>
                      <a:cxn ang="T12">
                        <a:pos x="T4" y="T5"/>
                      </a:cxn>
                      <a:cxn ang="T13">
                        <a:pos x="T6" y="T7"/>
                      </a:cxn>
                      <a:cxn ang="T14">
                        <a:pos x="T8" y="T9"/>
                      </a:cxn>
                    </a:cxnLst>
                    <a:rect l="T15" t="T16" r="T17" b="T18"/>
                    <a:pathLst>
                      <a:path w="211" h="110">
                        <a:moveTo>
                          <a:pt x="211" y="110"/>
                        </a:moveTo>
                        <a:lnTo>
                          <a:pt x="0" y="0"/>
                        </a:lnTo>
                        <a:lnTo>
                          <a:pt x="211" y="68"/>
                        </a:lnTo>
                        <a:lnTo>
                          <a:pt x="211"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69" name="Freeform 39">
                    <a:extLst>
                      <a:ext uri="{FF2B5EF4-FFF2-40B4-BE49-F238E27FC236}">
                        <a16:creationId xmlns:a16="http://schemas.microsoft.com/office/drawing/2014/main" id="{70FED6F6-2FCA-DD40-8BAA-7B5091378CFD}"/>
                      </a:ext>
                    </a:extLst>
                  </p:cNvPr>
                  <p:cNvSpPr>
                    <a:spLocks/>
                  </p:cNvSpPr>
                  <p:nvPr/>
                </p:nvSpPr>
                <p:spPr bwMode="auto">
                  <a:xfrm>
                    <a:off x="3993" y="1909"/>
                    <a:ext cx="382" cy="527"/>
                  </a:xfrm>
                  <a:custGeom>
                    <a:avLst/>
                    <a:gdLst>
                      <a:gd name="T0" fmla="*/ 764 w 764"/>
                      <a:gd name="T1" fmla="*/ 129 h 1054"/>
                      <a:gd name="T2" fmla="*/ 392 w 764"/>
                      <a:gd name="T3" fmla="*/ 0 h 1054"/>
                      <a:gd name="T4" fmla="*/ 483 w 764"/>
                      <a:gd name="T5" fmla="*/ 51 h 1054"/>
                      <a:gd name="T6" fmla="*/ 342 w 764"/>
                      <a:gd name="T7" fmla="*/ 19 h 1054"/>
                      <a:gd name="T8" fmla="*/ 464 w 764"/>
                      <a:gd name="T9" fmla="*/ 70 h 1054"/>
                      <a:gd name="T10" fmla="*/ 354 w 764"/>
                      <a:gd name="T11" fmla="*/ 60 h 1054"/>
                      <a:gd name="T12" fmla="*/ 451 w 764"/>
                      <a:gd name="T13" fmla="*/ 108 h 1054"/>
                      <a:gd name="T14" fmla="*/ 331 w 764"/>
                      <a:gd name="T15" fmla="*/ 89 h 1054"/>
                      <a:gd name="T16" fmla="*/ 451 w 764"/>
                      <a:gd name="T17" fmla="*/ 159 h 1054"/>
                      <a:gd name="T18" fmla="*/ 319 w 764"/>
                      <a:gd name="T19" fmla="*/ 129 h 1054"/>
                      <a:gd name="T20" fmla="*/ 422 w 764"/>
                      <a:gd name="T21" fmla="*/ 190 h 1054"/>
                      <a:gd name="T22" fmla="*/ 312 w 764"/>
                      <a:gd name="T23" fmla="*/ 171 h 1054"/>
                      <a:gd name="T24" fmla="*/ 422 w 764"/>
                      <a:gd name="T25" fmla="*/ 251 h 1054"/>
                      <a:gd name="T26" fmla="*/ 291 w 764"/>
                      <a:gd name="T27" fmla="*/ 220 h 1054"/>
                      <a:gd name="T28" fmla="*/ 413 w 764"/>
                      <a:gd name="T29" fmla="*/ 290 h 1054"/>
                      <a:gd name="T30" fmla="*/ 261 w 764"/>
                      <a:gd name="T31" fmla="*/ 260 h 1054"/>
                      <a:gd name="T32" fmla="*/ 382 w 764"/>
                      <a:gd name="T33" fmla="*/ 347 h 1054"/>
                      <a:gd name="T34" fmla="*/ 242 w 764"/>
                      <a:gd name="T35" fmla="*/ 321 h 1054"/>
                      <a:gd name="T36" fmla="*/ 361 w 764"/>
                      <a:gd name="T37" fmla="*/ 401 h 1054"/>
                      <a:gd name="T38" fmla="*/ 211 w 764"/>
                      <a:gd name="T39" fmla="*/ 370 h 1054"/>
                      <a:gd name="T40" fmla="*/ 312 w 764"/>
                      <a:gd name="T41" fmla="*/ 441 h 1054"/>
                      <a:gd name="T42" fmla="*/ 192 w 764"/>
                      <a:gd name="T43" fmla="*/ 422 h 1054"/>
                      <a:gd name="T44" fmla="*/ 291 w 764"/>
                      <a:gd name="T45" fmla="*/ 492 h 1054"/>
                      <a:gd name="T46" fmla="*/ 181 w 764"/>
                      <a:gd name="T47" fmla="*/ 460 h 1054"/>
                      <a:gd name="T48" fmla="*/ 371 w 764"/>
                      <a:gd name="T49" fmla="*/ 579 h 1054"/>
                      <a:gd name="T50" fmla="*/ 131 w 764"/>
                      <a:gd name="T51" fmla="*/ 481 h 1054"/>
                      <a:gd name="T52" fmla="*/ 312 w 764"/>
                      <a:gd name="T53" fmla="*/ 621 h 1054"/>
                      <a:gd name="T54" fmla="*/ 141 w 764"/>
                      <a:gd name="T55" fmla="*/ 560 h 1054"/>
                      <a:gd name="T56" fmla="*/ 242 w 764"/>
                      <a:gd name="T57" fmla="*/ 631 h 1054"/>
                      <a:gd name="T58" fmla="*/ 101 w 764"/>
                      <a:gd name="T59" fmla="*/ 591 h 1054"/>
                      <a:gd name="T60" fmla="*/ 202 w 764"/>
                      <a:gd name="T61" fmla="*/ 680 h 1054"/>
                      <a:gd name="T62" fmla="*/ 42 w 764"/>
                      <a:gd name="T63" fmla="*/ 621 h 1054"/>
                      <a:gd name="T64" fmla="*/ 169 w 764"/>
                      <a:gd name="T65" fmla="*/ 710 h 1054"/>
                      <a:gd name="T66" fmla="*/ 42 w 764"/>
                      <a:gd name="T67" fmla="*/ 672 h 1054"/>
                      <a:gd name="T68" fmla="*/ 162 w 764"/>
                      <a:gd name="T69" fmla="*/ 773 h 1054"/>
                      <a:gd name="T70" fmla="*/ 0 w 764"/>
                      <a:gd name="T71" fmla="*/ 703 h 1054"/>
                      <a:gd name="T72" fmla="*/ 169 w 764"/>
                      <a:gd name="T73" fmla="*/ 830 h 1054"/>
                      <a:gd name="T74" fmla="*/ 29 w 764"/>
                      <a:gd name="T75" fmla="*/ 779 h 1054"/>
                      <a:gd name="T76" fmla="*/ 192 w 764"/>
                      <a:gd name="T77" fmla="*/ 902 h 1054"/>
                      <a:gd name="T78" fmla="*/ 101 w 764"/>
                      <a:gd name="T79" fmla="*/ 882 h 1054"/>
                      <a:gd name="T80" fmla="*/ 219 w 764"/>
                      <a:gd name="T81" fmla="*/ 973 h 1054"/>
                      <a:gd name="T82" fmla="*/ 169 w 764"/>
                      <a:gd name="T83" fmla="*/ 973 h 1054"/>
                      <a:gd name="T84" fmla="*/ 319 w 764"/>
                      <a:gd name="T85" fmla="*/ 1054 h 1054"/>
                      <a:gd name="T86" fmla="*/ 312 w 764"/>
                      <a:gd name="T87" fmla="*/ 1013 h 1054"/>
                      <a:gd name="T88" fmla="*/ 413 w 764"/>
                      <a:gd name="T89" fmla="*/ 1043 h 1054"/>
                      <a:gd name="T90" fmla="*/ 319 w 764"/>
                      <a:gd name="T91" fmla="*/ 973 h 1054"/>
                      <a:gd name="T92" fmla="*/ 443 w 764"/>
                      <a:gd name="T93" fmla="*/ 1013 h 1054"/>
                      <a:gd name="T94" fmla="*/ 532 w 764"/>
                      <a:gd name="T95" fmla="*/ 811 h 1054"/>
                      <a:gd name="T96" fmla="*/ 614 w 764"/>
                      <a:gd name="T97" fmla="*/ 604 h 1054"/>
                      <a:gd name="T98" fmla="*/ 734 w 764"/>
                      <a:gd name="T99" fmla="*/ 251 h 1054"/>
                      <a:gd name="T100" fmla="*/ 764 w 764"/>
                      <a:gd name="T101" fmla="*/ 129 h 1054"/>
                      <a:gd name="T102" fmla="*/ 764 w 764"/>
                      <a:gd name="T103" fmla="*/ 129 h 10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4"/>
                      <a:gd name="T157" fmla="*/ 0 h 1054"/>
                      <a:gd name="T158" fmla="*/ 764 w 764"/>
                      <a:gd name="T159" fmla="*/ 1054 h 10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4" h="1054">
                        <a:moveTo>
                          <a:pt x="764" y="129"/>
                        </a:moveTo>
                        <a:lnTo>
                          <a:pt x="392" y="0"/>
                        </a:lnTo>
                        <a:lnTo>
                          <a:pt x="483" y="51"/>
                        </a:lnTo>
                        <a:lnTo>
                          <a:pt x="342" y="19"/>
                        </a:lnTo>
                        <a:lnTo>
                          <a:pt x="464" y="70"/>
                        </a:lnTo>
                        <a:lnTo>
                          <a:pt x="354" y="60"/>
                        </a:lnTo>
                        <a:lnTo>
                          <a:pt x="451" y="108"/>
                        </a:lnTo>
                        <a:lnTo>
                          <a:pt x="331" y="89"/>
                        </a:lnTo>
                        <a:lnTo>
                          <a:pt x="451" y="159"/>
                        </a:lnTo>
                        <a:lnTo>
                          <a:pt x="319" y="129"/>
                        </a:lnTo>
                        <a:lnTo>
                          <a:pt x="422" y="190"/>
                        </a:lnTo>
                        <a:lnTo>
                          <a:pt x="312" y="171"/>
                        </a:lnTo>
                        <a:lnTo>
                          <a:pt x="422" y="251"/>
                        </a:lnTo>
                        <a:lnTo>
                          <a:pt x="291" y="220"/>
                        </a:lnTo>
                        <a:lnTo>
                          <a:pt x="413" y="290"/>
                        </a:lnTo>
                        <a:lnTo>
                          <a:pt x="261" y="260"/>
                        </a:lnTo>
                        <a:lnTo>
                          <a:pt x="382" y="347"/>
                        </a:lnTo>
                        <a:lnTo>
                          <a:pt x="242" y="321"/>
                        </a:lnTo>
                        <a:lnTo>
                          <a:pt x="361" y="401"/>
                        </a:lnTo>
                        <a:lnTo>
                          <a:pt x="211" y="370"/>
                        </a:lnTo>
                        <a:lnTo>
                          <a:pt x="312" y="441"/>
                        </a:lnTo>
                        <a:lnTo>
                          <a:pt x="192" y="422"/>
                        </a:lnTo>
                        <a:lnTo>
                          <a:pt x="291" y="492"/>
                        </a:lnTo>
                        <a:lnTo>
                          <a:pt x="181" y="460"/>
                        </a:lnTo>
                        <a:lnTo>
                          <a:pt x="371" y="579"/>
                        </a:lnTo>
                        <a:lnTo>
                          <a:pt x="131" y="481"/>
                        </a:lnTo>
                        <a:lnTo>
                          <a:pt x="312" y="621"/>
                        </a:lnTo>
                        <a:lnTo>
                          <a:pt x="141" y="560"/>
                        </a:lnTo>
                        <a:lnTo>
                          <a:pt x="242" y="631"/>
                        </a:lnTo>
                        <a:lnTo>
                          <a:pt x="101" y="591"/>
                        </a:lnTo>
                        <a:lnTo>
                          <a:pt x="202" y="680"/>
                        </a:lnTo>
                        <a:lnTo>
                          <a:pt x="42" y="621"/>
                        </a:lnTo>
                        <a:lnTo>
                          <a:pt x="169" y="710"/>
                        </a:lnTo>
                        <a:lnTo>
                          <a:pt x="42" y="672"/>
                        </a:lnTo>
                        <a:lnTo>
                          <a:pt x="162" y="773"/>
                        </a:lnTo>
                        <a:lnTo>
                          <a:pt x="0" y="703"/>
                        </a:lnTo>
                        <a:lnTo>
                          <a:pt x="169" y="830"/>
                        </a:lnTo>
                        <a:lnTo>
                          <a:pt x="29" y="779"/>
                        </a:lnTo>
                        <a:lnTo>
                          <a:pt x="192" y="902"/>
                        </a:lnTo>
                        <a:lnTo>
                          <a:pt x="101" y="882"/>
                        </a:lnTo>
                        <a:lnTo>
                          <a:pt x="219" y="973"/>
                        </a:lnTo>
                        <a:lnTo>
                          <a:pt x="169" y="973"/>
                        </a:lnTo>
                        <a:lnTo>
                          <a:pt x="319" y="1054"/>
                        </a:lnTo>
                        <a:lnTo>
                          <a:pt x="312" y="1013"/>
                        </a:lnTo>
                        <a:lnTo>
                          <a:pt x="413" y="1043"/>
                        </a:lnTo>
                        <a:lnTo>
                          <a:pt x="319" y="973"/>
                        </a:lnTo>
                        <a:lnTo>
                          <a:pt x="443" y="1013"/>
                        </a:lnTo>
                        <a:lnTo>
                          <a:pt x="532" y="811"/>
                        </a:lnTo>
                        <a:lnTo>
                          <a:pt x="614" y="604"/>
                        </a:lnTo>
                        <a:lnTo>
                          <a:pt x="734" y="251"/>
                        </a:lnTo>
                        <a:lnTo>
                          <a:pt x="764" y="129"/>
                        </a:lnTo>
                        <a:close/>
                      </a:path>
                    </a:pathLst>
                  </a:custGeom>
                  <a:solidFill>
                    <a:srgbClr val="660000"/>
                  </a:solidFill>
                  <a:ln w="9525">
                    <a:solidFill>
                      <a:srgbClr val="660000"/>
                    </a:solidFill>
                    <a:round/>
                    <a:headEnd/>
                    <a:tailEnd/>
                  </a:ln>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0" name="Freeform 40">
                    <a:extLst>
                      <a:ext uri="{FF2B5EF4-FFF2-40B4-BE49-F238E27FC236}">
                        <a16:creationId xmlns:a16="http://schemas.microsoft.com/office/drawing/2014/main" id="{7BB3917F-181B-39AF-01C1-B6268DCF5F15}"/>
                      </a:ext>
                    </a:extLst>
                  </p:cNvPr>
                  <p:cNvSpPr>
                    <a:spLocks/>
                  </p:cNvSpPr>
                  <p:nvPr/>
                </p:nvSpPr>
                <p:spPr bwMode="auto">
                  <a:xfrm>
                    <a:off x="3341" y="2229"/>
                    <a:ext cx="1098" cy="709"/>
                  </a:xfrm>
                  <a:custGeom>
                    <a:avLst/>
                    <a:gdLst>
                      <a:gd name="T0" fmla="*/ 1304 w 2198"/>
                      <a:gd name="T1" fmla="*/ 513 h 1418"/>
                      <a:gd name="T2" fmla="*/ 1285 w 2198"/>
                      <a:gd name="T3" fmla="*/ 563 h 1418"/>
                      <a:gd name="T4" fmla="*/ 1452 w 2198"/>
                      <a:gd name="T5" fmla="*/ 755 h 1418"/>
                      <a:gd name="T6" fmla="*/ 1623 w 2198"/>
                      <a:gd name="T7" fmla="*/ 935 h 1418"/>
                      <a:gd name="T8" fmla="*/ 1768 w 2198"/>
                      <a:gd name="T9" fmla="*/ 886 h 1418"/>
                      <a:gd name="T10" fmla="*/ 1836 w 2198"/>
                      <a:gd name="T11" fmla="*/ 835 h 1418"/>
                      <a:gd name="T12" fmla="*/ 1918 w 2198"/>
                      <a:gd name="T13" fmla="*/ 793 h 1418"/>
                      <a:gd name="T14" fmla="*/ 1836 w 2198"/>
                      <a:gd name="T15" fmla="*/ 873 h 1418"/>
                      <a:gd name="T16" fmla="*/ 1857 w 2198"/>
                      <a:gd name="T17" fmla="*/ 966 h 1418"/>
                      <a:gd name="T18" fmla="*/ 1755 w 2198"/>
                      <a:gd name="T19" fmla="*/ 1315 h 1418"/>
                      <a:gd name="T20" fmla="*/ 2198 w 2198"/>
                      <a:gd name="T21" fmla="*/ 1386 h 1418"/>
                      <a:gd name="T22" fmla="*/ 1726 w 2198"/>
                      <a:gd name="T23" fmla="*/ 1418 h 1418"/>
                      <a:gd name="T24" fmla="*/ 1123 w 2198"/>
                      <a:gd name="T25" fmla="*/ 1194 h 1418"/>
                      <a:gd name="T26" fmla="*/ 601 w 2198"/>
                      <a:gd name="T27" fmla="*/ 893 h 1418"/>
                      <a:gd name="T28" fmla="*/ 259 w 2198"/>
                      <a:gd name="T29" fmla="*/ 563 h 1418"/>
                      <a:gd name="T30" fmla="*/ 49 w 2198"/>
                      <a:gd name="T31" fmla="*/ 171 h 1418"/>
                      <a:gd name="T32" fmla="*/ 120 w 2198"/>
                      <a:gd name="T33" fmla="*/ 274 h 1418"/>
                      <a:gd name="T34" fmla="*/ 202 w 2198"/>
                      <a:gd name="T35" fmla="*/ 333 h 1418"/>
                      <a:gd name="T36" fmla="*/ 259 w 2198"/>
                      <a:gd name="T37" fmla="*/ 314 h 1418"/>
                      <a:gd name="T38" fmla="*/ 340 w 2198"/>
                      <a:gd name="T39" fmla="*/ 314 h 1418"/>
                      <a:gd name="T40" fmla="*/ 401 w 2198"/>
                      <a:gd name="T41" fmla="*/ 302 h 1418"/>
                      <a:gd name="T42" fmla="*/ 464 w 2198"/>
                      <a:gd name="T43" fmla="*/ 274 h 1418"/>
                      <a:gd name="T44" fmla="*/ 905 w 2198"/>
                      <a:gd name="T45" fmla="*/ 553 h 1418"/>
                      <a:gd name="T46" fmla="*/ 863 w 2198"/>
                      <a:gd name="T47" fmla="*/ 622 h 1418"/>
                      <a:gd name="T48" fmla="*/ 833 w 2198"/>
                      <a:gd name="T49" fmla="*/ 722 h 1418"/>
                      <a:gd name="T50" fmla="*/ 886 w 2198"/>
                      <a:gd name="T51" fmla="*/ 835 h 1418"/>
                      <a:gd name="T52" fmla="*/ 962 w 2198"/>
                      <a:gd name="T53" fmla="*/ 943 h 1418"/>
                      <a:gd name="T54" fmla="*/ 1025 w 2198"/>
                      <a:gd name="T55" fmla="*/ 1023 h 1418"/>
                      <a:gd name="T56" fmla="*/ 1194 w 2198"/>
                      <a:gd name="T57" fmla="*/ 1154 h 1418"/>
                      <a:gd name="T58" fmla="*/ 1376 w 2198"/>
                      <a:gd name="T59" fmla="*/ 1154 h 1418"/>
                      <a:gd name="T60" fmla="*/ 1414 w 2198"/>
                      <a:gd name="T61" fmla="*/ 1093 h 1418"/>
                      <a:gd name="T62" fmla="*/ 1445 w 2198"/>
                      <a:gd name="T63" fmla="*/ 1023 h 1418"/>
                      <a:gd name="T64" fmla="*/ 1515 w 2198"/>
                      <a:gd name="T65" fmla="*/ 985 h 1418"/>
                      <a:gd name="T66" fmla="*/ 1536 w 2198"/>
                      <a:gd name="T67" fmla="*/ 935 h 1418"/>
                      <a:gd name="T68" fmla="*/ 1143 w 2198"/>
                      <a:gd name="T69" fmla="*/ 614 h 1418"/>
                      <a:gd name="T70" fmla="*/ 1203 w 2198"/>
                      <a:gd name="T71" fmla="*/ 582 h 1418"/>
                      <a:gd name="T72" fmla="*/ 1224 w 2198"/>
                      <a:gd name="T73" fmla="*/ 542 h 1418"/>
                      <a:gd name="T74" fmla="*/ 1276 w 2198"/>
                      <a:gd name="T75" fmla="*/ 502 h 1418"/>
                      <a:gd name="T76" fmla="*/ 1384 w 2198"/>
                      <a:gd name="T77" fmla="*/ 513 h 14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8"/>
                      <a:gd name="T118" fmla="*/ 0 h 1418"/>
                      <a:gd name="T119" fmla="*/ 2198 w 2198"/>
                      <a:gd name="T120" fmla="*/ 1418 h 14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8" h="1418">
                        <a:moveTo>
                          <a:pt x="1384" y="513"/>
                        </a:moveTo>
                        <a:lnTo>
                          <a:pt x="1304" y="513"/>
                        </a:lnTo>
                        <a:lnTo>
                          <a:pt x="1473" y="614"/>
                        </a:lnTo>
                        <a:lnTo>
                          <a:pt x="1285" y="563"/>
                        </a:lnTo>
                        <a:lnTo>
                          <a:pt x="1506" y="692"/>
                        </a:lnTo>
                        <a:lnTo>
                          <a:pt x="1452" y="755"/>
                        </a:lnTo>
                        <a:lnTo>
                          <a:pt x="1243" y="705"/>
                        </a:lnTo>
                        <a:lnTo>
                          <a:pt x="1623" y="935"/>
                        </a:lnTo>
                        <a:lnTo>
                          <a:pt x="1587" y="873"/>
                        </a:lnTo>
                        <a:lnTo>
                          <a:pt x="1768" y="886"/>
                        </a:lnTo>
                        <a:lnTo>
                          <a:pt x="1658" y="835"/>
                        </a:lnTo>
                        <a:lnTo>
                          <a:pt x="1836" y="835"/>
                        </a:lnTo>
                        <a:lnTo>
                          <a:pt x="1755" y="783"/>
                        </a:lnTo>
                        <a:lnTo>
                          <a:pt x="1918" y="793"/>
                        </a:lnTo>
                        <a:lnTo>
                          <a:pt x="1876" y="863"/>
                        </a:lnTo>
                        <a:lnTo>
                          <a:pt x="1836" y="873"/>
                        </a:lnTo>
                        <a:lnTo>
                          <a:pt x="1867" y="893"/>
                        </a:lnTo>
                        <a:lnTo>
                          <a:pt x="1857" y="966"/>
                        </a:lnTo>
                        <a:lnTo>
                          <a:pt x="1888" y="1074"/>
                        </a:lnTo>
                        <a:lnTo>
                          <a:pt x="1755" y="1315"/>
                        </a:lnTo>
                        <a:lnTo>
                          <a:pt x="1987" y="1367"/>
                        </a:lnTo>
                        <a:lnTo>
                          <a:pt x="2198" y="1386"/>
                        </a:lnTo>
                        <a:lnTo>
                          <a:pt x="1987" y="1405"/>
                        </a:lnTo>
                        <a:lnTo>
                          <a:pt x="1726" y="1418"/>
                        </a:lnTo>
                        <a:lnTo>
                          <a:pt x="1435" y="1325"/>
                        </a:lnTo>
                        <a:lnTo>
                          <a:pt x="1123" y="1194"/>
                        </a:lnTo>
                        <a:lnTo>
                          <a:pt x="833" y="1044"/>
                        </a:lnTo>
                        <a:lnTo>
                          <a:pt x="601" y="893"/>
                        </a:lnTo>
                        <a:lnTo>
                          <a:pt x="401" y="722"/>
                        </a:lnTo>
                        <a:lnTo>
                          <a:pt x="259" y="563"/>
                        </a:lnTo>
                        <a:lnTo>
                          <a:pt x="110" y="323"/>
                        </a:lnTo>
                        <a:lnTo>
                          <a:pt x="49" y="171"/>
                        </a:lnTo>
                        <a:lnTo>
                          <a:pt x="0" y="0"/>
                        </a:lnTo>
                        <a:lnTo>
                          <a:pt x="120" y="274"/>
                        </a:lnTo>
                        <a:lnTo>
                          <a:pt x="281" y="513"/>
                        </a:lnTo>
                        <a:lnTo>
                          <a:pt x="202" y="333"/>
                        </a:lnTo>
                        <a:lnTo>
                          <a:pt x="382" y="513"/>
                        </a:lnTo>
                        <a:lnTo>
                          <a:pt x="259" y="314"/>
                        </a:lnTo>
                        <a:lnTo>
                          <a:pt x="451" y="483"/>
                        </a:lnTo>
                        <a:lnTo>
                          <a:pt x="340" y="314"/>
                        </a:lnTo>
                        <a:lnTo>
                          <a:pt x="532" y="471"/>
                        </a:lnTo>
                        <a:lnTo>
                          <a:pt x="401" y="302"/>
                        </a:lnTo>
                        <a:lnTo>
                          <a:pt x="641" y="471"/>
                        </a:lnTo>
                        <a:lnTo>
                          <a:pt x="464" y="274"/>
                        </a:lnTo>
                        <a:lnTo>
                          <a:pt x="734" y="452"/>
                        </a:lnTo>
                        <a:lnTo>
                          <a:pt x="905" y="553"/>
                        </a:lnTo>
                        <a:lnTo>
                          <a:pt x="701" y="523"/>
                        </a:lnTo>
                        <a:lnTo>
                          <a:pt x="863" y="622"/>
                        </a:lnTo>
                        <a:lnTo>
                          <a:pt x="652" y="572"/>
                        </a:lnTo>
                        <a:lnTo>
                          <a:pt x="833" y="722"/>
                        </a:lnTo>
                        <a:lnTo>
                          <a:pt x="629" y="663"/>
                        </a:lnTo>
                        <a:lnTo>
                          <a:pt x="886" y="835"/>
                        </a:lnTo>
                        <a:lnTo>
                          <a:pt x="681" y="764"/>
                        </a:lnTo>
                        <a:lnTo>
                          <a:pt x="962" y="943"/>
                        </a:lnTo>
                        <a:lnTo>
                          <a:pt x="781" y="886"/>
                        </a:lnTo>
                        <a:lnTo>
                          <a:pt x="1025" y="1023"/>
                        </a:lnTo>
                        <a:lnTo>
                          <a:pt x="873" y="1004"/>
                        </a:lnTo>
                        <a:lnTo>
                          <a:pt x="1194" y="1154"/>
                        </a:lnTo>
                        <a:lnTo>
                          <a:pt x="1143" y="1074"/>
                        </a:lnTo>
                        <a:lnTo>
                          <a:pt x="1376" y="1154"/>
                        </a:lnTo>
                        <a:lnTo>
                          <a:pt x="1182" y="1015"/>
                        </a:lnTo>
                        <a:lnTo>
                          <a:pt x="1414" y="1093"/>
                        </a:lnTo>
                        <a:lnTo>
                          <a:pt x="1213" y="954"/>
                        </a:lnTo>
                        <a:lnTo>
                          <a:pt x="1445" y="1023"/>
                        </a:lnTo>
                        <a:lnTo>
                          <a:pt x="1295" y="903"/>
                        </a:lnTo>
                        <a:lnTo>
                          <a:pt x="1515" y="985"/>
                        </a:lnTo>
                        <a:lnTo>
                          <a:pt x="1422" y="886"/>
                        </a:lnTo>
                        <a:lnTo>
                          <a:pt x="1536" y="935"/>
                        </a:lnTo>
                        <a:lnTo>
                          <a:pt x="1032" y="605"/>
                        </a:lnTo>
                        <a:lnTo>
                          <a:pt x="1143" y="614"/>
                        </a:lnTo>
                        <a:lnTo>
                          <a:pt x="1004" y="523"/>
                        </a:lnTo>
                        <a:lnTo>
                          <a:pt x="1203" y="582"/>
                        </a:lnTo>
                        <a:lnTo>
                          <a:pt x="1074" y="496"/>
                        </a:lnTo>
                        <a:lnTo>
                          <a:pt x="1224" y="542"/>
                        </a:lnTo>
                        <a:lnTo>
                          <a:pt x="1133" y="452"/>
                        </a:lnTo>
                        <a:lnTo>
                          <a:pt x="1276" y="502"/>
                        </a:lnTo>
                        <a:lnTo>
                          <a:pt x="1175" y="403"/>
                        </a:lnTo>
                        <a:lnTo>
                          <a:pt x="1384" y="513"/>
                        </a:lnTo>
                        <a:close/>
                      </a:path>
                    </a:pathLst>
                  </a:custGeom>
                  <a:gradFill rotWithShape="1">
                    <a:gsLst>
                      <a:gs pos="0">
                        <a:srgbClr val="660000"/>
                      </a:gs>
                      <a:gs pos="100000">
                        <a:srgbClr val="0C0000"/>
                      </a:gs>
                    </a:gsLst>
                    <a:lin ang="18900000" scaled="1"/>
                  </a:gradFill>
                  <a:ln w="9525">
                    <a:solidFill>
                      <a:srgbClr val="CC0000"/>
                    </a:solidFill>
                    <a:round/>
                    <a:headEnd/>
                    <a:tailEnd/>
                  </a:ln>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1" name="Freeform 41">
                    <a:extLst>
                      <a:ext uri="{FF2B5EF4-FFF2-40B4-BE49-F238E27FC236}">
                        <a16:creationId xmlns:a16="http://schemas.microsoft.com/office/drawing/2014/main" id="{0336CF10-7B0A-8E28-96C4-CFF36829D543}"/>
                      </a:ext>
                    </a:extLst>
                  </p:cNvPr>
                  <p:cNvSpPr>
                    <a:spLocks/>
                  </p:cNvSpPr>
                  <p:nvPr/>
                </p:nvSpPr>
                <p:spPr bwMode="auto">
                  <a:xfrm>
                    <a:off x="3973" y="2386"/>
                    <a:ext cx="150" cy="100"/>
                  </a:xfrm>
                  <a:custGeom>
                    <a:avLst/>
                    <a:gdLst>
                      <a:gd name="T0" fmla="*/ 112 w 301"/>
                      <a:gd name="T1" fmla="*/ 0 h 199"/>
                      <a:gd name="T2" fmla="*/ 251 w 301"/>
                      <a:gd name="T3" fmla="*/ 76 h 199"/>
                      <a:gd name="T4" fmla="*/ 181 w 301"/>
                      <a:gd name="T5" fmla="*/ 70 h 199"/>
                      <a:gd name="T6" fmla="*/ 291 w 301"/>
                      <a:gd name="T7" fmla="*/ 138 h 199"/>
                      <a:gd name="T8" fmla="*/ 171 w 301"/>
                      <a:gd name="T9" fmla="*/ 108 h 199"/>
                      <a:gd name="T10" fmla="*/ 301 w 301"/>
                      <a:gd name="T11" fmla="*/ 199 h 199"/>
                      <a:gd name="T12" fmla="*/ 150 w 301"/>
                      <a:gd name="T13" fmla="*/ 157 h 199"/>
                      <a:gd name="T14" fmla="*/ 188 w 301"/>
                      <a:gd name="T15" fmla="*/ 199 h 199"/>
                      <a:gd name="T16" fmla="*/ 31 w 301"/>
                      <a:gd name="T17" fmla="*/ 119 h 199"/>
                      <a:gd name="T18" fmla="*/ 112 w 301"/>
                      <a:gd name="T19" fmla="*/ 119 h 199"/>
                      <a:gd name="T20" fmla="*/ 0 w 301"/>
                      <a:gd name="T21" fmla="*/ 49 h 199"/>
                      <a:gd name="T22" fmla="*/ 120 w 301"/>
                      <a:gd name="T23" fmla="*/ 76 h 199"/>
                      <a:gd name="T24" fmla="*/ 61 w 301"/>
                      <a:gd name="T25" fmla="*/ 26 h 199"/>
                      <a:gd name="T26" fmla="*/ 141 w 301"/>
                      <a:gd name="T27" fmla="*/ 49 h 199"/>
                      <a:gd name="T28" fmla="*/ 112 w 301"/>
                      <a:gd name="T29" fmla="*/ 0 h 199"/>
                      <a:gd name="T30" fmla="*/ 112 w 301"/>
                      <a:gd name="T31" fmla="*/ 0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199"/>
                      <a:gd name="T50" fmla="*/ 301 w 301"/>
                      <a:gd name="T51" fmla="*/ 199 h 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199">
                        <a:moveTo>
                          <a:pt x="112" y="0"/>
                        </a:moveTo>
                        <a:lnTo>
                          <a:pt x="251" y="76"/>
                        </a:lnTo>
                        <a:lnTo>
                          <a:pt x="181" y="70"/>
                        </a:lnTo>
                        <a:lnTo>
                          <a:pt x="291" y="138"/>
                        </a:lnTo>
                        <a:lnTo>
                          <a:pt x="171" y="108"/>
                        </a:lnTo>
                        <a:lnTo>
                          <a:pt x="301" y="199"/>
                        </a:lnTo>
                        <a:lnTo>
                          <a:pt x="150" y="157"/>
                        </a:lnTo>
                        <a:lnTo>
                          <a:pt x="188" y="199"/>
                        </a:lnTo>
                        <a:lnTo>
                          <a:pt x="31" y="119"/>
                        </a:lnTo>
                        <a:lnTo>
                          <a:pt x="112" y="119"/>
                        </a:lnTo>
                        <a:lnTo>
                          <a:pt x="0" y="49"/>
                        </a:lnTo>
                        <a:lnTo>
                          <a:pt x="120" y="76"/>
                        </a:lnTo>
                        <a:lnTo>
                          <a:pt x="61" y="26"/>
                        </a:lnTo>
                        <a:lnTo>
                          <a:pt x="141" y="49"/>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2" name="Freeform 42">
                    <a:extLst>
                      <a:ext uri="{FF2B5EF4-FFF2-40B4-BE49-F238E27FC236}">
                        <a16:creationId xmlns:a16="http://schemas.microsoft.com/office/drawing/2014/main" id="{91EA5691-4F16-1F23-2D3B-B3A6AE68A816}"/>
                      </a:ext>
                    </a:extLst>
                  </p:cNvPr>
                  <p:cNvSpPr>
                    <a:spLocks/>
                  </p:cNvSpPr>
                  <p:nvPr/>
                </p:nvSpPr>
                <p:spPr bwMode="auto">
                  <a:xfrm>
                    <a:off x="4214" y="1447"/>
                    <a:ext cx="165" cy="321"/>
                  </a:xfrm>
                  <a:custGeom>
                    <a:avLst/>
                    <a:gdLst>
                      <a:gd name="T0" fmla="*/ 331 w 331"/>
                      <a:gd name="T1" fmla="*/ 47 h 642"/>
                      <a:gd name="T2" fmla="*/ 230 w 331"/>
                      <a:gd name="T3" fmla="*/ 251 h 642"/>
                      <a:gd name="T4" fmla="*/ 129 w 331"/>
                      <a:gd name="T5" fmla="*/ 521 h 642"/>
                      <a:gd name="T6" fmla="*/ 110 w 331"/>
                      <a:gd name="T7" fmla="*/ 642 h 642"/>
                      <a:gd name="T8" fmla="*/ 0 w 331"/>
                      <a:gd name="T9" fmla="*/ 481 h 642"/>
                      <a:gd name="T10" fmla="*/ 89 w 331"/>
                      <a:gd name="T11" fmla="*/ 462 h 642"/>
                      <a:gd name="T12" fmla="*/ 40 w 331"/>
                      <a:gd name="T13" fmla="*/ 401 h 642"/>
                      <a:gd name="T14" fmla="*/ 129 w 331"/>
                      <a:gd name="T15" fmla="*/ 391 h 642"/>
                      <a:gd name="T16" fmla="*/ 78 w 331"/>
                      <a:gd name="T17" fmla="*/ 323 h 642"/>
                      <a:gd name="T18" fmla="*/ 160 w 331"/>
                      <a:gd name="T19" fmla="*/ 312 h 642"/>
                      <a:gd name="T20" fmla="*/ 110 w 331"/>
                      <a:gd name="T21" fmla="*/ 241 h 642"/>
                      <a:gd name="T22" fmla="*/ 202 w 331"/>
                      <a:gd name="T23" fmla="*/ 230 h 642"/>
                      <a:gd name="T24" fmla="*/ 148 w 331"/>
                      <a:gd name="T25" fmla="*/ 160 h 642"/>
                      <a:gd name="T26" fmla="*/ 240 w 331"/>
                      <a:gd name="T27" fmla="*/ 150 h 642"/>
                      <a:gd name="T28" fmla="*/ 202 w 331"/>
                      <a:gd name="T29" fmla="*/ 80 h 642"/>
                      <a:gd name="T30" fmla="*/ 281 w 331"/>
                      <a:gd name="T31" fmla="*/ 80 h 642"/>
                      <a:gd name="T32" fmla="*/ 247 w 331"/>
                      <a:gd name="T33" fmla="*/ 0 h 642"/>
                      <a:gd name="T34" fmla="*/ 331 w 331"/>
                      <a:gd name="T35" fmla="*/ 47 h 642"/>
                      <a:gd name="T36" fmla="*/ 331 w 331"/>
                      <a:gd name="T37" fmla="*/ 47 h 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1"/>
                      <a:gd name="T58" fmla="*/ 0 h 642"/>
                      <a:gd name="T59" fmla="*/ 331 w 331"/>
                      <a:gd name="T60" fmla="*/ 642 h 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1" h="642">
                        <a:moveTo>
                          <a:pt x="331" y="47"/>
                        </a:moveTo>
                        <a:lnTo>
                          <a:pt x="230" y="251"/>
                        </a:lnTo>
                        <a:lnTo>
                          <a:pt x="129" y="521"/>
                        </a:lnTo>
                        <a:lnTo>
                          <a:pt x="110" y="642"/>
                        </a:lnTo>
                        <a:lnTo>
                          <a:pt x="0" y="481"/>
                        </a:lnTo>
                        <a:lnTo>
                          <a:pt x="89" y="462"/>
                        </a:lnTo>
                        <a:lnTo>
                          <a:pt x="40" y="401"/>
                        </a:lnTo>
                        <a:lnTo>
                          <a:pt x="129" y="391"/>
                        </a:lnTo>
                        <a:lnTo>
                          <a:pt x="78" y="323"/>
                        </a:lnTo>
                        <a:lnTo>
                          <a:pt x="160" y="312"/>
                        </a:lnTo>
                        <a:lnTo>
                          <a:pt x="110" y="241"/>
                        </a:lnTo>
                        <a:lnTo>
                          <a:pt x="202" y="230"/>
                        </a:lnTo>
                        <a:lnTo>
                          <a:pt x="148" y="160"/>
                        </a:lnTo>
                        <a:lnTo>
                          <a:pt x="240" y="150"/>
                        </a:lnTo>
                        <a:lnTo>
                          <a:pt x="202" y="80"/>
                        </a:lnTo>
                        <a:lnTo>
                          <a:pt x="281" y="80"/>
                        </a:lnTo>
                        <a:lnTo>
                          <a:pt x="247" y="0"/>
                        </a:lnTo>
                        <a:lnTo>
                          <a:pt x="33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3" name="Freeform 43">
                    <a:extLst>
                      <a:ext uri="{FF2B5EF4-FFF2-40B4-BE49-F238E27FC236}">
                        <a16:creationId xmlns:a16="http://schemas.microsoft.com/office/drawing/2014/main" id="{13648214-3B1F-6F78-56DB-EF40FC09D635}"/>
                      </a:ext>
                    </a:extLst>
                  </p:cNvPr>
                  <p:cNvSpPr>
                    <a:spLocks/>
                  </p:cNvSpPr>
                  <p:nvPr/>
                </p:nvSpPr>
                <p:spPr bwMode="auto">
                  <a:xfrm>
                    <a:off x="4102" y="1367"/>
                    <a:ext cx="603" cy="511"/>
                  </a:xfrm>
                  <a:custGeom>
                    <a:avLst/>
                    <a:gdLst>
                      <a:gd name="T0" fmla="*/ 313 w 1207"/>
                      <a:gd name="T1" fmla="*/ 0 h 1023"/>
                      <a:gd name="T2" fmla="*/ 505 w 1207"/>
                      <a:gd name="T3" fmla="*/ 109 h 1023"/>
                      <a:gd name="T4" fmla="*/ 616 w 1207"/>
                      <a:gd name="T5" fmla="*/ 207 h 1023"/>
                      <a:gd name="T6" fmla="*/ 522 w 1207"/>
                      <a:gd name="T7" fmla="*/ 422 h 1023"/>
                      <a:gd name="T8" fmla="*/ 464 w 1207"/>
                      <a:gd name="T9" fmla="*/ 641 h 1023"/>
                      <a:gd name="T10" fmla="*/ 443 w 1207"/>
                      <a:gd name="T11" fmla="*/ 812 h 1023"/>
                      <a:gd name="T12" fmla="*/ 433 w 1207"/>
                      <a:gd name="T13" fmla="*/ 873 h 1023"/>
                      <a:gd name="T14" fmla="*/ 224 w 1207"/>
                      <a:gd name="T15" fmla="*/ 702 h 1023"/>
                      <a:gd name="T16" fmla="*/ 0 w 1207"/>
                      <a:gd name="T17" fmla="*/ 610 h 1023"/>
                      <a:gd name="T18" fmla="*/ 213 w 1207"/>
                      <a:gd name="T19" fmla="*/ 721 h 1023"/>
                      <a:gd name="T20" fmla="*/ 443 w 1207"/>
                      <a:gd name="T21" fmla="*/ 903 h 1023"/>
                      <a:gd name="T22" fmla="*/ 522 w 1207"/>
                      <a:gd name="T23" fmla="*/ 954 h 1023"/>
                      <a:gd name="T24" fmla="*/ 604 w 1207"/>
                      <a:gd name="T25" fmla="*/ 983 h 1023"/>
                      <a:gd name="T26" fmla="*/ 695 w 1207"/>
                      <a:gd name="T27" fmla="*/ 972 h 1023"/>
                      <a:gd name="T28" fmla="*/ 794 w 1207"/>
                      <a:gd name="T29" fmla="*/ 943 h 1023"/>
                      <a:gd name="T30" fmla="*/ 906 w 1207"/>
                      <a:gd name="T31" fmla="*/ 934 h 1023"/>
                      <a:gd name="T32" fmla="*/ 1036 w 1207"/>
                      <a:gd name="T33" fmla="*/ 943 h 1023"/>
                      <a:gd name="T34" fmla="*/ 1165 w 1207"/>
                      <a:gd name="T35" fmla="*/ 992 h 1023"/>
                      <a:gd name="T36" fmla="*/ 1207 w 1207"/>
                      <a:gd name="T37" fmla="*/ 1023 h 1023"/>
                      <a:gd name="T38" fmla="*/ 1144 w 1207"/>
                      <a:gd name="T39" fmla="*/ 873 h 1023"/>
                      <a:gd name="T40" fmla="*/ 1036 w 1207"/>
                      <a:gd name="T41" fmla="*/ 721 h 1023"/>
                      <a:gd name="T42" fmla="*/ 855 w 1207"/>
                      <a:gd name="T43" fmla="*/ 510 h 1023"/>
                      <a:gd name="T44" fmla="*/ 1005 w 1207"/>
                      <a:gd name="T45" fmla="*/ 721 h 1023"/>
                      <a:gd name="T46" fmla="*/ 1117 w 1207"/>
                      <a:gd name="T47" fmla="*/ 903 h 1023"/>
                      <a:gd name="T48" fmla="*/ 1005 w 1207"/>
                      <a:gd name="T49" fmla="*/ 873 h 1023"/>
                      <a:gd name="T50" fmla="*/ 876 w 1207"/>
                      <a:gd name="T51" fmla="*/ 861 h 1023"/>
                      <a:gd name="T52" fmla="*/ 794 w 1207"/>
                      <a:gd name="T53" fmla="*/ 802 h 1023"/>
                      <a:gd name="T54" fmla="*/ 794 w 1207"/>
                      <a:gd name="T55" fmla="*/ 873 h 1023"/>
                      <a:gd name="T56" fmla="*/ 705 w 1207"/>
                      <a:gd name="T57" fmla="*/ 911 h 1023"/>
                      <a:gd name="T58" fmla="*/ 616 w 1207"/>
                      <a:gd name="T59" fmla="*/ 884 h 1023"/>
                      <a:gd name="T60" fmla="*/ 646 w 1207"/>
                      <a:gd name="T61" fmla="*/ 934 h 1023"/>
                      <a:gd name="T62" fmla="*/ 604 w 1207"/>
                      <a:gd name="T63" fmla="*/ 924 h 1023"/>
                      <a:gd name="T64" fmla="*/ 471 w 1207"/>
                      <a:gd name="T65" fmla="*/ 884 h 1023"/>
                      <a:gd name="T66" fmla="*/ 471 w 1207"/>
                      <a:gd name="T67" fmla="*/ 802 h 1023"/>
                      <a:gd name="T68" fmla="*/ 532 w 1207"/>
                      <a:gd name="T69" fmla="*/ 831 h 1023"/>
                      <a:gd name="T70" fmla="*/ 484 w 1207"/>
                      <a:gd name="T71" fmla="*/ 753 h 1023"/>
                      <a:gd name="T72" fmla="*/ 505 w 1207"/>
                      <a:gd name="T73" fmla="*/ 633 h 1023"/>
                      <a:gd name="T74" fmla="*/ 604 w 1207"/>
                      <a:gd name="T75" fmla="*/ 681 h 1023"/>
                      <a:gd name="T76" fmla="*/ 532 w 1207"/>
                      <a:gd name="T77" fmla="*/ 582 h 1023"/>
                      <a:gd name="T78" fmla="*/ 564 w 1207"/>
                      <a:gd name="T79" fmla="*/ 510 h 1023"/>
                      <a:gd name="T80" fmla="*/ 705 w 1207"/>
                      <a:gd name="T81" fmla="*/ 542 h 1023"/>
                      <a:gd name="T82" fmla="*/ 623 w 1207"/>
                      <a:gd name="T83" fmla="*/ 453 h 1023"/>
                      <a:gd name="T84" fmla="*/ 794 w 1207"/>
                      <a:gd name="T85" fmla="*/ 472 h 1023"/>
                      <a:gd name="T86" fmla="*/ 665 w 1207"/>
                      <a:gd name="T87" fmla="*/ 382 h 1023"/>
                      <a:gd name="T88" fmla="*/ 684 w 1207"/>
                      <a:gd name="T89" fmla="*/ 320 h 1023"/>
                      <a:gd name="T90" fmla="*/ 773 w 1207"/>
                      <a:gd name="T91" fmla="*/ 310 h 1023"/>
                      <a:gd name="T92" fmla="*/ 794 w 1207"/>
                      <a:gd name="T93" fmla="*/ 249 h 1023"/>
                      <a:gd name="T94" fmla="*/ 773 w 1207"/>
                      <a:gd name="T95" fmla="*/ 179 h 1023"/>
                      <a:gd name="T96" fmla="*/ 773 w 1207"/>
                      <a:gd name="T97" fmla="*/ 249 h 1023"/>
                      <a:gd name="T98" fmla="*/ 766 w 1207"/>
                      <a:gd name="T99" fmla="*/ 270 h 1023"/>
                      <a:gd name="T100" fmla="*/ 716 w 1207"/>
                      <a:gd name="T101" fmla="*/ 282 h 1023"/>
                      <a:gd name="T102" fmla="*/ 635 w 1207"/>
                      <a:gd name="T103" fmla="*/ 190 h 1023"/>
                      <a:gd name="T104" fmla="*/ 484 w 1207"/>
                      <a:gd name="T105" fmla="*/ 69 h 1023"/>
                      <a:gd name="T106" fmla="*/ 313 w 1207"/>
                      <a:gd name="T107" fmla="*/ 0 h 1023"/>
                      <a:gd name="T108" fmla="*/ 313 w 1207"/>
                      <a:gd name="T109" fmla="*/ 0 h 10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23"/>
                      <a:gd name="T167" fmla="*/ 1207 w 1207"/>
                      <a:gd name="T168" fmla="*/ 1023 h 10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23">
                        <a:moveTo>
                          <a:pt x="313" y="0"/>
                        </a:moveTo>
                        <a:lnTo>
                          <a:pt x="505" y="109"/>
                        </a:lnTo>
                        <a:lnTo>
                          <a:pt x="616" y="207"/>
                        </a:lnTo>
                        <a:lnTo>
                          <a:pt x="522" y="422"/>
                        </a:lnTo>
                        <a:lnTo>
                          <a:pt x="464" y="641"/>
                        </a:lnTo>
                        <a:lnTo>
                          <a:pt x="443" y="812"/>
                        </a:lnTo>
                        <a:lnTo>
                          <a:pt x="433" y="873"/>
                        </a:lnTo>
                        <a:lnTo>
                          <a:pt x="224" y="702"/>
                        </a:lnTo>
                        <a:lnTo>
                          <a:pt x="0" y="610"/>
                        </a:lnTo>
                        <a:lnTo>
                          <a:pt x="213" y="721"/>
                        </a:lnTo>
                        <a:lnTo>
                          <a:pt x="443" y="903"/>
                        </a:lnTo>
                        <a:lnTo>
                          <a:pt x="522" y="954"/>
                        </a:lnTo>
                        <a:lnTo>
                          <a:pt x="604" y="983"/>
                        </a:lnTo>
                        <a:lnTo>
                          <a:pt x="695" y="972"/>
                        </a:lnTo>
                        <a:lnTo>
                          <a:pt x="794" y="943"/>
                        </a:lnTo>
                        <a:lnTo>
                          <a:pt x="906" y="934"/>
                        </a:lnTo>
                        <a:lnTo>
                          <a:pt x="1036" y="943"/>
                        </a:lnTo>
                        <a:lnTo>
                          <a:pt x="1165" y="992"/>
                        </a:lnTo>
                        <a:lnTo>
                          <a:pt x="1207" y="1023"/>
                        </a:lnTo>
                        <a:lnTo>
                          <a:pt x="1144" y="873"/>
                        </a:lnTo>
                        <a:lnTo>
                          <a:pt x="1036" y="721"/>
                        </a:lnTo>
                        <a:lnTo>
                          <a:pt x="855" y="510"/>
                        </a:lnTo>
                        <a:lnTo>
                          <a:pt x="1005" y="721"/>
                        </a:lnTo>
                        <a:lnTo>
                          <a:pt x="1117" y="903"/>
                        </a:lnTo>
                        <a:lnTo>
                          <a:pt x="1005" y="873"/>
                        </a:lnTo>
                        <a:lnTo>
                          <a:pt x="876" y="861"/>
                        </a:lnTo>
                        <a:lnTo>
                          <a:pt x="794" y="802"/>
                        </a:lnTo>
                        <a:lnTo>
                          <a:pt x="794" y="873"/>
                        </a:lnTo>
                        <a:lnTo>
                          <a:pt x="705" y="911"/>
                        </a:lnTo>
                        <a:lnTo>
                          <a:pt x="616" y="884"/>
                        </a:lnTo>
                        <a:lnTo>
                          <a:pt x="646" y="934"/>
                        </a:lnTo>
                        <a:lnTo>
                          <a:pt x="604" y="924"/>
                        </a:lnTo>
                        <a:lnTo>
                          <a:pt x="471" y="884"/>
                        </a:lnTo>
                        <a:lnTo>
                          <a:pt x="471" y="802"/>
                        </a:lnTo>
                        <a:lnTo>
                          <a:pt x="532" y="831"/>
                        </a:lnTo>
                        <a:lnTo>
                          <a:pt x="484" y="753"/>
                        </a:lnTo>
                        <a:lnTo>
                          <a:pt x="505" y="633"/>
                        </a:lnTo>
                        <a:lnTo>
                          <a:pt x="604" y="681"/>
                        </a:lnTo>
                        <a:lnTo>
                          <a:pt x="532" y="582"/>
                        </a:lnTo>
                        <a:lnTo>
                          <a:pt x="564" y="510"/>
                        </a:lnTo>
                        <a:lnTo>
                          <a:pt x="705" y="542"/>
                        </a:lnTo>
                        <a:lnTo>
                          <a:pt x="623" y="453"/>
                        </a:lnTo>
                        <a:lnTo>
                          <a:pt x="794" y="472"/>
                        </a:lnTo>
                        <a:lnTo>
                          <a:pt x="665" y="382"/>
                        </a:lnTo>
                        <a:lnTo>
                          <a:pt x="684" y="320"/>
                        </a:lnTo>
                        <a:lnTo>
                          <a:pt x="773" y="310"/>
                        </a:lnTo>
                        <a:lnTo>
                          <a:pt x="794" y="249"/>
                        </a:lnTo>
                        <a:lnTo>
                          <a:pt x="773" y="179"/>
                        </a:lnTo>
                        <a:lnTo>
                          <a:pt x="773" y="249"/>
                        </a:lnTo>
                        <a:lnTo>
                          <a:pt x="766" y="270"/>
                        </a:lnTo>
                        <a:lnTo>
                          <a:pt x="716" y="282"/>
                        </a:lnTo>
                        <a:lnTo>
                          <a:pt x="635" y="190"/>
                        </a:lnTo>
                        <a:lnTo>
                          <a:pt x="484" y="69"/>
                        </a:lnTo>
                        <a:lnTo>
                          <a:pt x="313"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4" name="Freeform 44">
                    <a:extLst>
                      <a:ext uri="{FF2B5EF4-FFF2-40B4-BE49-F238E27FC236}">
                        <a16:creationId xmlns:a16="http://schemas.microsoft.com/office/drawing/2014/main" id="{67D1A9D6-FA42-DB7A-E7F0-6F8D87C3ECCF}"/>
                      </a:ext>
                    </a:extLst>
                  </p:cNvPr>
                  <p:cNvSpPr>
                    <a:spLocks/>
                  </p:cNvSpPr>
                  <p:nvPr/>
                </p:nvSpPr>
                <p:spPr bwMode="auto">
                  <a:xfrm>
                    <a:off x="4224" y="1888"/>
                    <a:ext cx="662" cy="1069"/>
                  </a:xfrm>
                  <a:custGeom>
                    <a:avLst/>
                    <a:gdLst>
                      <a:gd name="T0" fmla="*/ 509 w 1323"/>
                      <a:gd name="T1" fmla="*/ 1568 h 2138"/>
                      <a:gd name="T2" fmla="*/ 490 w 1323"/>
                      <a:gd name="T3" fmla="*/ 1606 h 2138"/>
                      <a:gd name="T4" fmla="*/ 498 w 1323"/>
                      <a:gd name="T5" fmla="*/ 1667 h 2138"/>
                      <a:gd name="T6" fmla="*/ 481 w 1323"/>
                      <a:gd name="T7" fmla="*/ 1737 h 2138"/>
                      <a:gd name="T8" fmla="*/ 471 w 1323"/>
                      <a:gd name="T9" fmla="*/ 1800 h 2138"/>
                      <a:gd name="T10" fmla="*/ 420 w 1323"/>
                      <a:gd name="T11" fmla="*/ 1887 h 2138"/>
                      <a:gd name="T12" fmla="*/ 378 w 1323"/>
                      <a:gd name="T13" fmla="*/ 1957 h 2138"/>
                      <a:gd name="T14" fmla="*/ 359 w 1323"/>
                      <a:gd name="T15" fmla="*/ 2016 h 2138"/>
                      <a:gd name="T16" fmla="*/ 310 w 1323"/>
                      <a:gd name="T17" fmla="*/ 2056 h 2138"/>
                      <a:gd name="T18" fmla="*/ 188 w 1323"/>
                      <a:gd name="T19" fmla="*/ 2119 h 2138"/>
                      <a:gd name="T20" fmla="*/ 690 w 1323"/>
                      <a:gd name="T21" fmla="*/ 2138 h 2138"/>
                      <a:gd name="T22" fmla="*/ 1011 w 1323"/>
                      <a:gd name="T23" fmla="*/ 2056 h 2138"/>
                      <a:gd name="T24" fmla="*/ 1215 w 1323"/>
                      <a:gd name="T25" fmla="*/ 1828 h 2138"/>
                      <a:gd name="T26" fmla="*/ 1323 w 1323"/>
                      <a:gd name="T27" fmla="*/ 1437 h 2138"/>
                      <a:gd name="T28" fmla="*/ 1291 w 1323"/>
                      <a:gd name="T29" fmla="*/ 984 h 2138"/>
                      <a:gd name="T30" fmla="*/ 1152 w 1323"/>
                      <a:gd name="T31" fmla="*/ 431 h 2138"/>
                      <a:gd name="T32" fmla="*/ 981 w 1323"/>
                      <a:gd name="T33" fmla="*/ 61 h 2138"/>
                      <a:gd name="T34" fmla="*/ 981 w 1323"/>
                      <a:gd name="T35" fmla="*/ 131 h 2138"/>
                      <a:gd name="T36" fmla="*/ 981 w 1323"/>
                      <a:gd name="T37" fmla="*/ 192 h 2138"/>
                      <a:gd name="T38" fmla="*/ 1004 w 1323"/>
                      <a:gd name="T39" fmla="*/ 272 h 2138"/>
                      <a:gd name="T40" fmla="*/ 981 w 1323"/>
                      <a:gd name="T41" fmla="*/ 351 h 2138"/>
                      <a:gd name="T42" fmla="*/ 973 w 1323"/>
                      <a:gd name="T43" fmla="*/ 422 h 2138"/>
                      <a:gd name="T44" fmla="*/ 973 w 1323"/>
                      <a:gd name="T45" fmla="*/ 494 h 2138"/>
                      <a:gd name="T46" fmla="*/ 1042 w 1323"/>
                      <a:gd name="T47" fmla="*/ 572 h 2138"/>
                      <a:gd name="T48" fmla="*/ 1004 w 1323"/>
                      <a:gd name="T49" fmla="*/ 646 h 2138"/>
                      <a:gd name="T50" fmla="*/ 1021 w 1323"/>
                      <a:gd name="T51" fmla="*/ 745 h 2138"/>
                      <a:gd name="T52" fmla="*/ 1042 w 1323"/>
                      <a:gd name="T53" fmla="*/ 815 h 2138"/>
                      <a:gd name="T54" fmla="*/ 1082 w 1323"/>
                      <a:gd name="T55" fmla="*/ 933 h 2138"/>
                      <a:gd name="T56" fmla="*/ 1093 w 1323"/>
                      <a:gd name="T57" fmla="*/ 1022 h 2138"/>
                      <a:gd name="T58" fmla="*/ 1093 w 1323"/>
                      <a:gd name="T59" fmla="*/ 1104 h 2138"/>
                      <a:gd name="T60" fmla="*/ 1110 w 1323"/>
                      <a:gd name="T61" fmla="*/ 1184 h 2138"/>
                      <a:gd name="T62" fmla="*/ 1102 w 1323"/>
                      <a:gd name="T63" fmla="*/ 1287 h 2138"/>
                      <a:gd name="T64" fmla="*/ 1072 w 1323"/>
                      <a:gd name="T65" fmla="*/ 1366 h 2138"/>
                      <a:gd name="T66" fmla="*/ 1072 w 1323"/>
                      <a:gd name="T67" fmla="*/ 1446 h 2138"/>
                      <a:gd name="T68" fmla="*/ 1063 w 1323"/>
                      <a:gd name="T69" fmla="*/ 1517 h 2138"/>
                      <a:gd name="T70" fmla="*/ 1072 w 1323"/>
                      <a:gd name="T71" fmla="*/ 1617 h 2138"/>
                      <a:gd name="T72" fmla="*/ 1063 w 1323"/>
                      <a:gd name="T73" fmla="*/ 1667 h 2138"/>
                      <a:gd name="T74" fmla="*/ 1051 w 1323"/>
                      <a:gd name="T75" fmla="*/ 1737 h 2138"/>
                      <a:gd name="T76" fmla="*/ 1011 w 1323"/>
                      <a:gd name="T77" fmla="*/ 1805 h 2138"/>
                      <a:gd name="T78" fmla="*/ 950 w 1323"/>
                      <a:gd name="T79" fmla="*/ 1857 h 2138"/>
                      <a:gd name="T80" fmla="*/ 893 w 1323"/>
                      <a:gd name="T81" fmla="*/ 1876 h 2138"/>
                      <a:gd name="T82" fmla="*/ 831 w 1323"/>
                      <a:gd name="T83" fmla="*/ 1767 h 2138"/>
                      <a:gd name="T84" fmla="*/ 812 w 1323"/>
                      <a:gd name="T85" fmla="*/ 1705 h 2138"/>
                      <a:gd name="T86" fmla="*/ 781 w 1323"/>
                      <a:gd name="T87" fmla="*/ 1648 h 2138"/>
                      <a:gd name="T88" fmla="*/ 760 w 1323"/>
                      <a:gd name="T89" fmla="*/ 1575 h 2138"/>
                      <a:gd name="T90" fmla="*/ 730 w 1323"/>
                      <a:gd name="T91" fmla="*/ 1537 h 2138"/>
                      <a:gd name="T92" fmla="*/ 580 w 1323"/>
                      <a:gd name="T93" fmla="*/ 1555 h 2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3"/>
                      <a:gd name="T142" fmla="*/ 0 h 2138"/>
                      <a:gd name="T143" fmla="*/ 1323 w 1323"/>
                      <a:gd name="T144" fmla="*/ 2138 h 2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3" h="2138">
                        <a:moveTo>
                          <a:pt x="580" y="1555"/>
                        </a:moveTo>
                        <a:lnTo>
                          <a:pt x="509" y="1568"/>
                        </a:lnTo>
                        <a:lnTo>
                          <a:pt x="580" y="1596"/>
                        </a:lnTo>
                        <a:lnTo>
                          <a:pt x="490" y="1606"/>
                        </a:lnTo>
                        <a:lnTo>
                          <a:pt x="591" y="1655"/>
                        </a:lnTo>
                        <a:lnTo>
                          <a:pt x="498" y="1667"/>
                        </a:lnTo>
                        <a:lnTo>
                          <a:pt x="599" y="1718"/>
                        </a:lnTo>
                        <a:lnTo>
                          <a:pt x="481" y="1737"/>
                        </a:lnTo>
                        <a:lnTo>
                          <a:pt x="599" y="1786"/>
                        </a:lnTo>
                        <a:lnTo>
                          <a:pt x="471" y="1800"/>
                        </a:lnTo>
                        <a:lnTo>
                          <a:pt x="599" y="1847"/>
                        </a:lnTo>
                        <a:lnTo>
                          <a:pt x="420" y="1887"/>
                        </a:lnTo>
                        <a:lnTo>
                          <a:pt x="572" y="1916"/>
                        </a:lnTo>
                        <a:lnTo>
                          <a:pt x="378" y="1957"/>
                        </a:lnTo>
                        <a:lnTo>
                          <a:pt x="528" y="1986"/>
                        </a:lnTo>
                        <a:lnTo>
                          <a:pt x="359" y="2016"/>
                        </a:lnTo>
                        <a:lnTo>
                          <a:pt x="481" y="2056"/>
                        </a:lnTo>
                        <a:lnTo>
                          <a:pt x="310" y="2056"/>
                        </a:lnTo>
                        <a:lnTo>
                          <a:pt x="0" y="2100"/>
                        </a:lnTo>
                        <a:lnTo>
                          <a:pt x="188" y="2119"/>
                        </a:lnTo>
                        <a:lnTo>
                          <a:pt x="420" y="2130"/>
                        </a:lnTo>
                        <a:lnTo>
                          <a:pt x="690" y="2138"/>
                        </a:lnTo>
                        <a:lnTo>
                          <a:pt x="861" y="2108"/>
                        </a:lnTo>
                        <a:lnTo>
                          <a:pt x="1011" y="2056"/>
                        </a:lnTo>
                        <a:lnTo>
                          <a:pt x="1133" y="1948"/>
                        </a:lnTo>
                        <a:lnTo>
                          <a:pt x="1215" y="1828"/>
                        </a:lnTo>
                        <a:lnTo>
                          <a:pt x="1283" y="1636"/>
                        </a:lnTo>
                        <a:lnTo>
                          <a:pt x="1323" y="1437"/>
                        </a:lnTo>
                        <a:lnTo>
                          <a:pt x="1323" y="1235"/>
                        </a:lnTo>
                        <a:lnTo>
                          <a:pt x="1291" y="984"/>
                        </a:lnTo>
                        <a:lnTo>
                          <a:pt x="1232" y="673"/>
                        </a:lnTo>
                        <a:lnTo>
                          <a:pt x="1152" y="431"/>
                        </a:lnTo>
                        <a:lnTo>
                          <a:pt x="1032" y="142"/>
                        </a:lnTo>
                        <a:lnTo>
                          <a:pt x="981" y="61"/>
                        </a:lnTo>
                        <a:lnTo>
                          <a:pt x="819" y="0"/>
                        </a:lnTo>
                        <a:lnTo>
                          <a:pt x="981" y="131"/>
                        </a:lnTo>
                        <a:lnTo>
                          <a:pt x="743" y="51"/>
                        </a:lnTo>
                        <a:lnTo>
                          <a:pt x="981" y="192"/>
                        </a:lnTo>
                        <a:lnTo>
                          <a:pt x="661" y="102"/>
                        </a:lnTo>
                        <a:lnTo>
                          <a:pt x="1004" y="272"/>
                        </a:lnTo>
                        <a:lnTo>
                          <a:pt x="671" y="192"/>
                        </a:lnTo>
                        <a:lnTo>
                          <a:pt x="981" y="351"/>
                        </a:lnTo>
                        <a:lnTo>
                          <a:pt x="703" y="281"/>
                        </a:lnTo>
                        <a:lnTo>
                          <a:pt x="973" y="422"/>
                        </a:lnTo>
                        <a:lnTo>
                          <a:pt x="703" y="363"/>
                        </a:lnTo>
                        <a:lnTo>
                          <a:pt x="973" y="494"/>
                        </a:lnTo>
                        <a:lnTo>
                          <a:pt x="730" y="452"/>
                        </a:lnTo>
                        <a:lnTo>
                          <a:pt x="1042" y="572"/>
                        </a:lnTo>
                        <a:lnTo>
                          <a:pt x="743" y="523"/>
                        </a:lnTo>
                        <a:lnTo>
                          <a:pt x="1004" y="646"/>
                        </a:lnTo>
                        <a:lnTo>
                          <a:pt x="743" y="593"/>
                        </a:lnTo>
                        <a:lnTo>
                          <a:pt x="1021" y="745"/>
                        </a:lnTo>
                        <a:lnTo>
                          <a:pt x="760" y="682"/>
                        </a:lnTo>
                        <a:lnTo>
                          <a:pt x="1042" y="815"/>
                        </a:lnTo>
                        <a:lnTo>
                          <a:pt x="781" y="773"/>
                        </a:lnTo>
                        <a:lnTo>
                          <a:pt x="1082" y="933"/>
                        </a:lnTo>
                        <a:lnTo>
                          <a:pt x="791" y="872"/>
                        </a:lnTo>
                        <a:lnTo>
                          <a:pt x="1093" y="1022"/>
                        </a:lnTo>
                        <a:lnTo>
                          <a:pt x="812" y="965"/>
                        </a:lnTo>
                        <a:lnTo>
                          <a:pt x="1093" y="1104"/>
                        </a:lnTo>
                        <a:lnTo>
                          <a:pt x="812" y="1045"/>
                        </a:lnTo>
                        <a:lnTo>
                          <a:pt x="1110" y="1184"/>
                        </a:lnTo>
                        <a:lnTo>
                          <a:pt x="812" y="1123"/>
                        </a:lnTo>
                        <a:lnTo>
                          <a:pt x="1102" y="1287"/>
                        </a:lnTo>
                        <a:lnTo>
                          <a:pt x="831" y="1216"/>
                        </a:lnTo>
                        <a:lnTo>
                          <a:pt x="1072" y="1366"/>
                        </a:lnTo>
                        <a:lnTo>
                          <a:pt x="842" y="1304"/>
                        </a:lnTo>
                        <a:lnTo>
                          <a:pt x="1072" y="1446"/>
                        </a:lnTo>
                        <a:lnTo>
                          <a:pt x="852" y="1387"/>
                        </a:lnTo>
                        <a:lnTo>
                          <a:pt x="1063" y="1517"/>
                        </a:lnTo>
                        <a:lnTo>
                          <a:pt x="880" y="1486"/>
                        </a:lnTo>
                        <a:lnTo>
                          <a:pt x="1072" y="1617"/>
                        </a:lnTo>
                        <a:lnTo>
                          <a:pt x="899" y="1575"/>
                        </a:lnTo>
                        <a:lnTo>
                          <a:pt x="1063" y="1667"/>
                        </a:lnTo>
                        <a:lnTo>
                          <a:pt x="893" y="1636"/>
                        </a:lnTo>
                        <a:lnTo>
                          <a:pt x="1051" y="1737"/>
                        </a:lnTo>
                        <a:lnTo>
                          <a:pt x="893" y="1686"/>
                        </a:lnTo>
                        <a:lnTo>
                          <a:pt x="1011" y="1805"/>
                        </a:lnTo>
                        <a:lnTo>
                          <a:pt x="872" y="1756"/>
                        </a:lnTo>
                        <a:lnTo>
                          <a:pt x="950" y="1857"/>
                        </a:lnTo>
                        <a:lnTo>
                          <a:pt x="861" y="1805"/>
                        </a:lnTo>
                        <a:lnTo>
                          <a:pt x="893" y="1876"/>
                        </a:lnTo>
                        <a:lnTo>
                          <a:pt x="751" y="1800"/>
                        </a:lnTo>
                        <a:lnTo>
                          <a:pt x="831" y="1767"/>
                        </a:lnTo>
                        <a:lnTo>
                          <a:pt x="743" y="1737"/>
                        </a:lnTo>
                        <a:lnTo>
                          <a:pt x="812" y="1705"/>
                        </a:lnTo>
                        <a:lnTo>
                          <a:pt x="709" y="1667"/>
                        </a:lnTo>
                        <a:lnTo>
                          <a:pt x="781" y="1648"/>
                        </a:lnTo>
                        <a:lnTo>
                          <a:pt x="671" y="1617"/>
                        </a:lnTo>
                        <a:lnTo>
                          <a:pt x="760" y="1575"/>
                        </a:lnTo>
                        <a:lnTo>
                          <a:pt x="648" y="1568"/>
                        </a:lnTo>
                        <a:lnTo>
                          <a:pt x="730" y="1537"/>
                        </a:lnTo>
                        <a:lnTo>
                          <a:pt x="542" y="1524"/>
                        </a:lnTo>
                        <a:lnTo>
                          <a:pt x="580" y="1555"/>
                        </a:lnTo>
                        <a:close/>
                      </a:path>
                    </a:pathLst>
                  </a:custGeom>
                  <a:solidFill>
                    <a:srgbClr val="540000"/>
                  </a:solidFill>
                  <a:ln w="9525">
                    <a:solidFill>
                      <a:srgbClr val="990000"/>
                    </a:solidFill>
                    <a:round/>
                    <a:headEnd/>
                    <a:tailEnd/>
                  </a:ln>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5" name="Freeform 45">
                    <a:extLst>
                      <a:ext uri="{FF2B5EF4-FFF2-40B4-BE49-F238E27FC236}">
                        <a16:creationId xmlns:a16="http://schemas.microsoft.com/office/drawing/2014/main" id="{46841CC2-B8A4-4A4B-612C-584A1C0A61F2}"/>
                      </a:ext>
                    </a:extLst>
                  </p:cNvPr>
                  <p:cNvSpPr>
                    <a:spLocks/>
                  </p:cNvSpPr>
                  <p:nvPr/>
                </p:nvSpPr>
                <p:spPr bwMode="auto">
                  <a:xfrm>
                    <a:off x="3331" y="1266"/>
                    <a:ext cx="862" cy="998"/>
                  </a:xfrm>
                  <a:custGeom>
                    <a:avLst/>
                    <a:gdLst>
                      <a:gd name="T0" fmla="*/ 692 w 1724"/>
                      <a:gd name="T1" fmla="*/ 1345 h 1995"/>
                      <a:gd name="T2" fmla="*/ 1051 w 1724"/>
                      <a:gd name="T3" fmla="*/ 962 h 1995"/>
                      <a:gd name="T4" fmla="*/ 1323 w 1724"/>
                      <a:gd name="T5" fmla="*/ 511 h 1995"/>
                      <a:gd name="T6" fmla="*/ 1011 w 1724"/>
                      <a:gd name="T7" fmla="*/ 935 h 1995"/>
                      <a:gd name="T8" fmla="*/ 812 w 1724"/>
                      <a:gd name="T9" fmla="*/ 794 h 1995"/>
                      <a:gd name="T10" fmla="*/ 700 w 1724"/>
                      <a:gd name="T11" fmla="*/ 490 h 1995"/>
                      <a:gd name="T12" fmla="*/ 711 w 1724"/>
                      <a:gd name="T13" fmla="*/ 209 h 1995"/>
                      <a:gd name="T14" fmla="*/ 869 w 1724"/>
                      <a:gd name="T15" fmla="*/ 82 h 1995"/>
                      <a:gd name="T16" fmla="*/ 1194 w 1724"/>
                      <a:gd name="T17" fmla="*/ 70 h 1995"/>
                      <a:gd name="T18" fmla="*/ 1365 w 1724"/>
                      <a:gd name="T19" fmla="*/ 251 h 1995"/>
                      <a:gd name="T20" fmla="*/ 1352 w 1724"/>
                      <a:gd name="T21" fmla="*/ 351 h 1995"/>
                      <a:gd name="T22" fmla="*/ 1344 w 1724"/>
                      <a:gd name="T23" fmla="*/ 408 h 1995"/>
                      <a:gd name="T24" fmla="*/ 1344 w 1724"/>
                      <a:gd name="T25" fmla="*/ 483 h 1995"/>
                      <a:gd name="T26" fmla="*/ 1623 w 1724"/>
                      <a:gd name="T27" fmla="*/ 180 h 1995"/>
                      <a:gd name="T28" fmla="*/ 1525 w 1724"/>
                      <a:gd name="T29" fmla="*/ 160 h 1995"/>
                      <a:gd name="T30" fmla="*/ 1373 w 1724"/>
                      <a:gd name="T31" fmla="*/ 70 h 1995"/>
                      <a:gd name="T32" fmla="*/ 1032 w 1724"/>
                      <a:gd name="T33" fmla="*/ 19 h 1995"/>
                      <a:gd name="T34" fmla="*/ 648 w 1724"/>
                      <a:gd name="T35" fmla="*/ 129 h 1995"/>
                      <a:gd name="T36" fmla="*/ 420 w 1724"/>
                      <a:gd name="T37" fmla="*/ 220 h 1995"/>
                      <a:gd name="T38" fmla="*/ 232 w 1724"/>
                      <a:gd name="T39" fmla="*/ 230 h 1995"/>
                      <a:gd name="T40" fmla="*/ 251 w 1724"/>
                      <a:gd name="T41" fmla="*/ 270 h 1995"/>
                      <a:gd name="T42" fmla="*/ 460 w 1724"/>
                      <a:gd name="T43" fmla="*/ 260 h 1995"/>
                      <a:gd name="T44" fmla="*/ 610 w 1724"/>
                      <a:gd name="T45" fmla="*/ 201 h 1995"/>
                      <a:gd name="T46" fmla="*/ 509 w 1724"/>
                      <a:gd name="T47" fmla="*/ 319 h 1995"/>
                      <a:gd name="T48" fmla="*/ 329 w 1724"/>
                      <a:gd name="T49" fmla="*/ 372 h 1995"/>
                      <a:gd name="T50" fmla="*/ 420 w 1724"/>
                      <a:gd name="T51" fmla="*/ 351 h 1995"/>
                      <a:gd name="T52" fmla="*/ 509 w 1724"/>
                      <a:gd name="T53" fmla="*/ 460 h 1995"/>
                      <a:gd name="T54" fmla="*/ 240 w 1724"/>
                      <a:gd name="T55" fmla="*/ 701 h 1995"/>
                      <a:gd name="T56" fmla="*/ 169 w 1724"/>
                      <a:gd name="T57" fmla="*/ 783 h 1995"/>
                      <a:gd name="T58" fmla="*/ 38 w 1724"/>
                      <a:gd name="T59" fmla="*/ 1273 h 1995"/>
                      <a:gd name="T60" fmla="*/ 0 w 1724"/>
                      <a:gd name="T61" fmla="*/ 1726 h 1995"/>
                      <a:gd name="T62" fmla="*/ 38 w 1724"/>
                      <a:gd name="T63" fmla="*/ 1995 h 1995"/>
                      <a:gd name="T64" fmla="*/ 129 w 1724"/>
                      <a:gd name="T65" fmla="*/ 1786 h 1995"/>
                      <a:gd name="T66" fmla="*/ 139 w 1724"/>
                      <a:gd name="T67" fmla="*/ 1745 h 1995"/>
                      <a:gd name="T68" fmla="*/ 108 w 1724"/>
                      <a:gd name="T69" fmla="*/ 1766 h 1995"/>
                      <a:gd name="T70" fmla="*/ 139 w 1724"/>
                      <a:gd name="T71" fmla="*/ 1385 h 1995"/>
                      <a:gd name="T72" fmla="*/ 57 w 1724"/>
                      <a:gd name="T73" fmla="*/ 1786 h 1995"/>
                      <a:gd name="T74" fmla="*/ 87 w 1724"/>
                      <a:gd name="T75" fmla="*/ 1304 h 1995"/>
                      <a:gd name="T76" fmla="*/ 270 w 1724"/>
                      <a:gd name="T77" fmla="*/ 823 h 1995"/>
                      <a:gd name="T78" fmla="*/ 232 w 1724"/>
                      <a:gd name="T79" fmla="*/ 1013 h 1995"/>
                      <a:gd name="T80" fmla="*/ 289 w 1724"/>
                      <a:gd name="T81" fmla="*/ 962 h 1995"/>
                      <a:gd name="T82" fmla="*/ 289 w 1724"/>
                      <a:gd name="T83" fmla="*/ 1163 h 1995"/>
                      <a:gd name="T84" fmla="*/ 451 w 1724"/>
                      <a:gd name="T85" fmla="*/ 1022 h 1995"/>
                      <a:gd name="T86" fmla="*/ 460 w 1724"/>
                      <a:gd name="T87" fmla="*/ 1173 h 1995"/>
                      <a:gd name="T88" fmla="*/ 610 w 1724"/>
                      <a:gd name="T89" fmla="*/ 1085 h 1995"/>
                      <a:gd name="T90" fmla="*/ 521 w 1724"/>
                      <a:gd name="T91" fmla="*/ 1336 h 1995"/>
                      <a:gd name="T92" fmla="*/ 772 w 1724"/>
                      <a:gd name="T93" fmla="*/ 1135 h 1995"/>
                      <a:gd name="T94" fmla="*/ 793 w 1724"/>
                      <a:gd name="T95" fmla="*/ 1212 h 1995"/>
                      <a:gd name="T96" fmla="*/ 441 w 1724"/>
                      <a:gd name="T97" fmla="*/ 1524 h 1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4"/>
                      <a:gd name="T148" fmla="*/ 0 h 1995"/>
                      <a:gd name="T149" fmla="*/ 1724 w 1724"/>
                      <a:gd name="T150" fmla="*/ 1995 h 1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4" h="1995">
                        <a:moveTo>
                          <a:pt x="441" y="1524"/>
                        </a:moveTo>
                        <a:lnTo>
                          <a:pt x="692" y="1345"/>
                        </a:lnTo>
                        <a:lnTo>
                          <a:pt x="905" y="1144"/>
                        </a:lnTo>
                        <a:lnTo>
                          <a:pt x="1051" y="962"/>
                        </a:lnTo>
                        <a:lnTo>
                          <a:pt x="1171" y="794"/>
                        </a:lnTo>
                        <a:lnTo>
                          <a:pt x="1323" y="511"/>
                        </a:lnTo>
                        <a:lnTo>
                          <a:pt x="1162" y="783"/>
                        </a:lnTo>
                        <a:lnTo>
                          <a:pt x="1011" y="935"/>
                        </a:lnTo>
                        <a:lnTo>
                          <a:pt x="905" y="903"/>
                        </a:lnTo>
                        <a:lnTo>
                          <a:pt x="812" y="794"/>
                        </a:lnTo>
                        <a:lnTo>
                          <a:pt x="741" y="640"/>
                        </a:lnTo>
                        <a:lnTo>
                          <a:pt x="700" y="490"/>
                        </a:lnTo>
                        <a:lnTo>
                          <a:pt x="692" y="361"/>
                        </a:lnTo>
                        <a:lnTo>
                          <a:pt x="711" y="209"/>
                        </a:lnTo>
                        <a:lnTo>
                          <a:pt x="720" y="171"/>
                        </a:lnTo>
                        <a:lnTo>
                          <a:pt x="869" y="82"/>
                        </a:lnTo>
                        <a:lnTo>
                          <a:pt x="1032" y="40"/>
                        </a:lnTo>
                        <a:lnTo>
                          <a:pt x="1194" y="70"/>
                        </a:lnTo>
                        <a:lnTo>
                          <a:pt x="1304" y="89"/>
                        </a:lnTo>
                        <a:lnTo>
                          <a:pt x="1365" y="251"/>
                        </a:lnTo>
                        <a:lnTo>
                          <a:pt x="1295" y="220"/>
                        </a:lnTo>
                        <a:lnTo>
                          <a:pt x="1352" y="351"/>
                        </a:lnTo>
                        <a:lnTo>
                          <a:pt x="1295" y="302"/>
                        </a:lnTo>
                        <a:lnTo>
                          <a:pt x="1344" y="408"/>
                        </a:lnTo>
                        <a:lnTo>
                          <a:pt x="1304" y="380"/>
                        </a:lnTo>
                        <a:lnTo>
                          <a:pt x="1344" y="483"/>
                        </a:lnTo>
                        <a:lnTo>
                          <a:pt x="1471" y="220"/>
                        </a:lnTo>
                        <a:lnTo>
                          <a:pt x="1623" y="180"/>
                        </a:lnTo>
                        <a:lnTo>
                          <a:pt x="1724" y="171"/>
                        </a:lnTo>
                        <a:lnTo>
                          <a:pt x="1525" y="160"/>
                        </a:lnTo>
                        <a:lnTo>
                          <a:pt x="1441" y="152"/>
                        </a:lnTo>
                        <a:lnTo>
                          <a:pt x="1373" y="70"/>
                        </a:lnTo>
                        <a:lnTo>
                          <a:pt x="1142" y="0"/>
                        </a:lnTo>
                        <a:lnTo>
                          <a:pt x="1032" y="19"/>
                        </a:lnTo>
                        <a:lnTo>
                          <a:pt x="911" y="40"/>
                        </a:lnTo>
                        <a:lnTo>
                          <a:pt x="648" y="129"/>
                        </a:lnTo>
                        <a:lnTo>
                          <a:pt x="500" y="160"/>
                        </a:lnTo>
                        <a:lnTo>
                          <a:pt x="420" y="220"/>
                        </a:lnTo>
                        <a:lnTo>
                          <a:pt x="338" y="260"/>
                        </a:lnTo>
                        <a:lnTo>
                          <a:pt x="232" y="230"/>
                        </a:lnTo>
                        <a:lnTo>
                          <a:pt x="181" y="302"/>
                        </a:lnTo>
                        <a:lnTo>
                          <a:pt x="251" y="270"/>
                        </a:lnTo>
                        <a:lnTo>
                          <a:pt x="352" y="270"/>
                        </a:lnTo>
                        <a:lnTo>
                          <a:pt x="460" y="260"/>
                        </a:lnTo>
                        <a:lnTo>
                          <a:pt x="563" y="190"/>
                        </a:lnTo>
                        <a:lnTo>
                          <a:pt x="610" y="201"/>
                        </a:lnTo>
                        <a:lnTo>
                          <a:pt x="568" y="302"/>
                        </a:lnTo>
                        <a:lnTo>
                          <a:pt x="509" y="319"/>
                        </a:lnTo>
                        <a:lnTo>
                          <a:pt x="409" y="319"/>
                        </a:lnTo>
                        <a:lnTo>
                          <a:pt x="329" y="372"/>
                        </a:lnTo>
                        <a:lnTo>
                          <a:pt x="278" y="391"/>
                        </a:lnTo>
                        <a:lnTo>
                          <a:pt x="420" y="351"/>
                        </a:lnTo>
                        <a:lnTo>
                          <a:pt x="542" y="372"/>
                        </a:lnTo>
                        <a:lnTo>
                          <a:pt x="509" y="460"/>
                        </a:lnTo>
                        <a:lnTo>
                          <a:pt x="359" y="591"/>
                        </a:lnTo>
                        <a:lnTo>
                          <a:pt x="240" y="701"/>
                        </a:lnTo>
                        <a:lnTo>
                          <a:pt x="278" y="460"/>
                        </a:lnTo>
                        <a:lnTo>
                          <a:pt x="169" y="783"/>
                        </a:lnTo>
                        <a:lnTo>
                          <a:pt x="80" y="1062"/>
                        </a:lnTo>
                        <a:lnTo>
                          <a:pt x="38" y="1273"/>
                        </a:lnTo>
                        <a:lnTo>
                          <a:pt x="0" y="1583"/>
                        </a:lnTo>
                        <a:lnTo>
                          <a:pt x="0" y="1726"/>
                        </a:lnTo>
                        <a:lnTo>
                          <a:pt x="8" y="1857"/>
                        </a:lnTo>
                        <a:lnTo>
                          <a:pt x="38" y="1995"/>
                        </a:lnTo>
                        <a:lnTo>
                          <a:pt x="57" y="1906"/>
                        </a:lnTo>
                        <a:lnTo>
                          <a:pt x="129" y="1786"/>
                        </a:lnTo>
                        <a:lnTo>
                          <a:pt x="240" y="1665"/>
                        </a:lnTo>
                        <a:lnTo>
                          <a:pt x="139" y="1745"/>
                        </a:lnTo>
                        <a:lnTo>
                          <a:pt x="160" y="1627"/>
                        </a:lnTo>
                        <a:lnTo>
                          <a:pt x="108" y="1766"/>
                        </a:lnTo>
                        <a:lnTo>
                          <a:pt x="108" y="1613"/>
                        </a:lnTo>
                        <a:lnTo>
                          <a:pt x="139" y="1385"/>
                        </a:lnTo>
                        <a:lnTo>
                          <a:pt x="80" y="1606"/>
                        </a:lnTo>
                        <a:lnTo>
                          <a:pt x="57" y="1786"/>
                        </a:lnTo>
                        <a:lnTo>
                          <a:pt x="57" y="1545"/>
                        </a:lnTo>
                        <a:lnTo>
                          <a:pt x="87" y="1304"/>
                        </a:lnTo>
                        <a:lnTo>
                          <a:pt x="160" y="1043"/>
                        </a:lnTo>
                        <a:lnTo>
                          <a:pt x="270" y="823"/>
                        </a:lnTo>
                        <a:lnTo>
                          <a:pt x="378" y="673"/>
                        </a:lnTo>
                        <a:lnTo>
                          <a:pt x="232" y="1013"/>
                        </a:lnTo>
                        <a:lnTo>
                          <a:pt x="160" y="1313"/>
                        </a:lnTo>
                        <a:lnTo>
                          <a:pt x="289" y="962"/>
                        </a:lnTo>
                        <a:lnTo>
                          <a:pt x="420" y="711"/>
                        </a:lnTo>
                        <a:lnTo>
                          <a:pt x="289" y="1163"/>
                        </a:lnTo>
                        <a:lnTo>
                          <a:pt x="580" y="654"/>
                        </a:lnTo>
                        <a:lnTo>
                          <a:pt x="451" y="1022"/>
                        </a:lnTo>
                        <a:lnTo>
                          <a:pt x="679" y="711"/>
                        </a:lnTo>
                        <a:lnTo>
                          <a:pt x="460" y="1173"/>
                        </a:lnTo>
                        <a:lnTo>
                          <a:pt x="760" y="772"/>
                        </a:lnTo>
                        <a:lnTo>
                          <a:pt x="610" y="1085"/>
                        </a:lnTo>
                        <a:lnTo>
                          <a:pt x="793" y="872"/>
                        </a:lnTo>
                        <a:lnTo>
                          <a:pt x="521" y="1336"/>
                        </a:lnTo>
                        <a:lnTo>
                          <a:pt x="861" y="935"/>
                        </a:lnTo>
                        <a:lnTo>
                          <a:pt x="772" y="1135"/>
                        </a:lnTo>
                        <a:lnTo>
                          <a:pt x="950" y="992"/>
                        </a:lnTo>
                        <a:lnTo>
                          <a:pt x="793" y="1212"/>
                        </a:lnTo>
                        <a:lnTo>
                          <a:pt x="631" y="1355"/>
                        </a:lnTo>
                        <a:lnTo>
                          <a:pt x="441" y="1524"/>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6" name="Freeform 46">
                    <a:extLst>
                      <a:ext uri="{FF2B5EF4-FFF2-40B4-BE49-F238E27FC236}">
                        <a16:creationId xmlns:a16="http://schemas.microsoft.com/office/drawing/2014/main" id="{D131105D-26B0-984F-3BF2-2438352FE71E}"/>
                      </a:ext>
                    </a:extLst>
                  </p:cNvPr>
                  <p:cNvSpPr>
                    <a:spLocks/>
                  </p:cNvSpPr>
                  <p:nvPr/>
                </p:nvSpPr>
                <p:spPr bwMode="auto">
                  <a:xfrm>
                    <a:off x="3988" y="1046"/>
                    <a:ext cx="431" cy="276"/>
                  </a:xfrm>
                  <a:custGeom>
                    <a:avLst/>
                    <a:gdLst>
                      <a:gd name="T0" fmla="*/ 460 w 863"/>
                      <a:gd name="T1" fmla="*/ 300 h 551"/>
                      <a:gd name="T2" fmla="*/ 492 w 863"/>
                      <a:gd name="T3" fmla="*/ 369 h 551"/>
                      <a:gd name="T4" fmla="*/ 479 w 863"/>
                      <a:gd name="T5" fmla="*/ 429 h 551"/>
                      <a:gd name="T6" fmla="*/ 460 w 863"/>
                      <a:gd name="T7" fmla="*/ 391 h 551"/>
                      <a:gd name="T8" fmla="*/ 452 w 863"/>
                      <a:gd name="T9" fmla="*/ 450 h 551"/>
                      <a:gd name="T10" fmla="*/ 422 w 863"/>
                      <a:gd name="T11" fmla="*/ 382 h 551"/>
                      <a:gd name="T12" fmla="*/ 363 w 863"/>
                      <a:gd name="T13" fmla="*/ 429 h 551"/>
                      <a:gd name="T14" fmla="*/ 270 w 863"/>
                      <a:gd name="T15" fmla="*/ 490 h 551"/>
                      <a:gd name="T16" fmla="*/ 228 w 863"/>
                      <a:gd name="T17" fmla="*/ 551 h 551"/>
                      <a:gd name="T18" fmla="*/ 157 w 863"/>
                      <a:gd name="T19" fmla="*/ 540 h 551"/>
                      <a:gd name="T20" fmla="*/ 110 w 863"/>
                      <a:gd name="T21" fmla="*/ 500 h 551"/>
                      <a:gd name="T22" fmla="*/ 0 w 863"/>
                      <a:gd name="T23" fmla="*/ 418 h 551"/>
                      <a:gd name="T24" fmla="*/ 127 w 863"/>
                      <a:gd name="T25" fmla="*/ 469 h 551"/>
                      <a:gd name="T26" fmla="*/ 211 w 863"/>
                      <a:gd name="T27" fmla="*/ 382 h 551"/>
                      <a:gd name="T28" fmla="*/ 279 w 863"/>
                      <a:gd name="T29" fmla="*/ 382 h 551"/>
                      <a:gd name="T30" fmla="*/ 241 w 863"/>
                      <a:gd name="T31" fmla="*/ 331 h 551"/>
                      <a:gd name="T32" fmla="*/ 309 w 863"/>
                      <a:gd name="T33" fmla="*/ 342 h 551"/>
                      <a:gd name="T34" fmla="*/ 260 w 863"/>
                      <a:gd name="T35" fmla="*/ 291 h 551"/>
                      <a:gd name="T36" fmla="*/ 340 w 863"/>
                      <a:gd name="T37" fmla="*/ 300 h 551"/>
                      <a:gd name="T38" fmla="*/ 300 w 863"/>
                      <a:gd name="T39" fmla="*/ 249 h 551"/>
                      <a:gd name="T40" fmla="*/ 391 w 863"/>
                      <a:gd name="T41" fmla="*/ 260 h 551"/>
                      <a:gd name="T42" fmla="*/ 380 w 863"/>
                      <a:gd name="T43" fmla="*/ 180 h 551"/>
                      <a:gd name="T44" fmla="*/ 441 w 863"/>
                      <a:gd name="T45" fmla="*/ 219 h 551"/>
                      <a:gd name="T46" fmla="*/ 410 w 863"/>
                      <a:gd name="T47" fmla="*/ 150 h 551"/>
                      <a:gd name="T48" fmla="*/ 503 w 863"/>
                      <a:gd name="T49" fmla="*/ 190 h 551"/>
                      <a:gd name="T50" fmla="*/ 460 w 863"/>
                      <a:gd name="T51" fmla="*/ 112 h 551"/>
                      <a:gd name="T52" fmla="*/ 562 w 863"/>
                      <a:gd name="T53" fmla="*/ 180 h 551"/>
                      <a:gd name="T54" fmla="*/ 541 w 863"/>
                      <a:gd name="T55" fmla="*/ 80 h 551"/>
                      <a:gd name="T56" fmla="*/ 612 w 863"/>
                      <a:gd name="T57" fmla="*/ 160 h 551"/>
                      <a:gd name="T58" fmla="*/ 593 w 863"/>
                      <a:gd name="T59" fmla="*/ 49 h 551"/>
                      <a:gd name="T60" fmla="*/ 682 w 863"/>
                      <a:gd name="T61" fmla="*/ 131 h 551"/>
                      <a:gd name="T62" fmla="*/ 654 w 863"/>
                      <a:gd name="T63" fmla="*/ 23 h 551"/>
                      <a:gd name="T64" fmla="*/ 733 w 863"/>
                      <a:gd name="T65" fmla="*/ 118 h 551"/>
                      <a:gd name="T66" fmla="*/ 712 w 863"/>
                      <a:gd name="T67" fmla="*/ 0 h 551"/>
                      <a:gd name="T68" fmla="*/ 783 w 863"/>
                      <a:gd name="T69" fmla="*/ 101 h 551"/>
                      <a:gd name="T70" fmla="*/ 773 w 863"/>
                      <a:gd name="T71" fmla="*/ 0 h 551"/>
                      <a:gd name="T72" fmla="*/ 832 w 863"/>
                      <a:gd name="T73" fmla="*/ 80 h 551"/>
                      <a:gd name="T74" fmla="*/ 851 w 863"/>
                      <a:gd name="T75" fmla="*/ 160 h 551"/>
                      <a:gd name="T76" fmla="*/ 863 w 863"/>
                      <a:gd name="T77" fmla="*/ 249 h 551"/>
                      <a:gd name="T78" fmla="*/ 692 w 863"/>
                      <a:gd name="T79" fmla="*/ 281 h 551"/>
                      <a:gd name="T80" fmla="*/ 631 w 863"/>
                      <a:gd name="T81" fmla="*/ 310 h 551"/>
                      <a:gd name="T82" fmla="*/ 623 w 863"/>
                      <a:gd name="T83" fmla="*/ 382 h 551"/>
                      <a:gd name="T84" fmla="*/ 600 w 863"/>
                      <a:gd name="T85" fmla="*/ 361 h 551"/>
                      <a:gd name="T86" fmla="*/ 581 w 863"/>
                      <a:gd name="T87" fmla="*/ 391 h 551"/>
                      <a:gd name="T88" fmla="*/ 581 w 863"/>
                      <a:gd name="T89" fmla="*/ 331 h 551"/>
                      <a:gd name="T90" fmla="*/ 549 w 863"/>
                      <a:gd name="T91" fmla="*/ 260 h 551"/>
                      <a:gd name="T92" fmla="*/ 541 w 863"/>
                      <a:gd name="T93" fmla="*/ 291 h 551"/>
                      <a:gd name="T94" fmla="*/ 520 w 863"/>
                      <a:gd name="T95" fmla="*/ 281 h 551"/>
                      <a:gd name="T96" fmla="*/ 520 w 863"/>
                      <a:gd name="T97" fmla="*/ 319 h 551"/>
                      <a:gd name="T98" fmla="*/ 479 w 863"/>
                      <a:gd name="T99" fmla="*/ 281 h 551"/>
                      <a:gd name="T100" fmla="*/ 460 w 863"/>
                      <a:gd name="T101" fmla="*/ 300 h 551"/>
                      <a:gd name="T102" fmla="*/ 460 w 863"/>
                      <a:gd name="T103" fmla="*/ 300 h 5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3"/>
                      <a:gd name="T157" fmla="*/ 0 h 551"/>
                      <a:gd name="T158" fmla="*/ 863 w 863"/>
                      <a:gd name="T159" fmla="*/ 551 h 5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3" h="551">
                        <a:moveTo>
                          <a:pt x="460" y="300"/>
                        </a:moveTo>
                        <a:lnTo>
                          <a:pt x="492" y="369"/>
                        </a:lnTo>
                        <a:lnTo>
                          <a:pt x="479" y="429"/>
                        </a:lnTo>
                        <a:lnTo>
                          <a:pt x="460" y="391"/>
                        </a:lnTo>
                        <a:lnTo>
                          <a:pt x="452" y="450"/>
                        </a:lnTo>
                        <a:lnTo>
                          <a:pt x="422" y="382"/>
                        </a:lnTo>
                        <a:lnTo>
                          <a:pt x="363" y="429"/>
                        </a:lnTo>
                        <a:lnTo>
                          <a:pt x="270" y="490"/>
                        </a:lnTo>
                        <a:lnTo>
                          <a:pt x="228" y="551"/>
                        </a:lnTo>
                        <a:lnTo>
                          <a:pt x="157" y="540"/>
                        </a:lnTo>
                        <a:lnTo>
                          <a:pt x="110" y="500"/>
                        </a:lnTo>
                        <a:lnTo>
                          <a:pt x="0" y="418"/>
                        </a:lnTo>
                        <a:lnTo>
                          <a:pt x="127" y="469"/>
                        </a:lnTo>
                        <a:lnTo>
                          <a:pt x="211" y="382"/>
                        </a:lnTo>
                        <a:lnTo>
                          <a:pt x="279" y="382"/>
                        </a:lnTo>
                        <a:lnTo>
                          <a:pt x="241" y="331"/>
                        </a:lnTo>
                        <a:lnTo>
                          <a:pt x="309" y="342"/>
                        </a:lnTo>
                        <a:lnTo>
                          <a:pt x="260" y="291"/>
                        </a:lnTo>
                        <a:lnTo>
                          <a:pt x="340" y="300"/>
                        </a:lnTo>
                        <a:lnTo>
                          <a:pt x="300" y="249"/>
                        </a:lnTo>
                        <a:lnTo>
                          <a:pt x="391" y="260"/>
                        </a:lnTo>
                        <a:lnTo>
                          <a:pt x="380" y="180"/>
                        </a:lnTo>
                        <a:lnTo>
                          <a:pt x="441" y="219"/>
                        </a:lnTo>
                        <a:lnTo>
                          <a:pt x="410" y="150"/>
                        </a:lnTo>
                        <a:lnTo>
                          <a:pt x="503" y="190"/>
                        </a:lnTo>
                        <a:lnTo>
                          <a:pt x="460" y="112"/>
                        </a:lnTo>
                        <a:lnTo>
                          <a:pt x="562" y="180"/>
                        </a:lnTo>
                        <a:lnTo>
                          <a:pt x="541" y="80"/>
                        </a:lnTo>
                        <a:lnTo>
                          <a:pt x="612" y="160"/>
                        </a:lnTo>
                        <a:lnTo>
                          <a:pt x="593" y="49"/>
                        </a:lnTo>
                        <a:lnTo>
                          <a:pt x="682" y="131"/>
                        </a:lnTo>
                        <a:lnTo>
                          <a:pt x="654" y="23"/>
                        </a:lnTo>
                        <a:lnTo>
                          <a:pt x="733" y="118"/>
                        </a:lnTo>
                        <a:lnTo>
                          <a:pt x="712" y="0"/>
                        </a:lnTo>
                        <a:lnTo>
                          <a:pt x="783" y="101"/>
                        </a:lnTo>
                        <a:lnTo>
                          <a:pt x="773" y="0"/>
                        </a:lnTo>
                        <a:lnTo>
                          <a:pt x="832" y="80"/>
                        </a:lnTo>
                        <a:lnTo>
                          <a:pt x="851" y="160"/>
                        </a:lnTo>
                        <a:lnTo>
                          <a:pt x="863" y="249"/>
                        </a:lnTo>
                        <a:lnTo>
                          <a:pt x="692" y="281"/>
                        </a:lnTo>
                        <a:lnTo>
                          <a:pt x="631" y="310"/>
                        </a:lnTo>
                        <a:lnTo>
                          <a:pt x="623" y="382"/>
                        </a:lnTo>
                        <a:lnTo>
                          <a:pt x="600" y="361"/>
                        </a:lnTo>
                        <a:lnTo>
                          <a:pt x="581" y="391"/>
                        </a:lnTo>
                        <a:lnTo>
                          <a:pt x="581" y="331"/>
                        </a:lnTo>
                        <a:lnTo>
                          <a:pt x="549" y="260"/>
                        </a:lnTo>
                        <a:lnTo>
                          <a:pt x="541" y="291"/>
                        </a:lnTo>
                        <a:lnTo>
                          <a:pt x="520" y="281"/>
                        </a:lnTo>
                        <a:lnTo>
                          <a:pt x="520" y="319"/>
                        </a:lnTo>
                        <a:lnTo>
                          <a:pt x="479" y="281"/>
                        </a:lnTo>
                        <a:lnTo>
                          <a:pt x="460"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7" name="Freeform 47">
                    <a:extLst>
                      <a:ext uri="{FF2B5EF4-FFF2-40B4-BE49-F238E27FC236}">
                        <a16:creationId xmlns:a16="http://schemas.microsoft.com/office/drawing/2014/main" id="{3102C74C-360B-270A-ECEF-1247473409A8}"/>
                      </a:ext>
                    </a:extLst>
                  </p:cNvPr>
                  <p:cNvSpPr>
                    <a:spLocks/>
                  </p:cNvSpPr>
                  <p:nvPr/>
                </p:nvSpPr>
                <p:spPr bwMode="auto">
                  <a:xfrm>
                    <a:off x="4399" y="1162"/>
                    <a:ext cx="190" cy="314"/>
                  </a:xfrm>
                  <a:custGeom>
                    <a:avLst/>
                    <a:gdLst>
                      <a:gd name="T0" fmla="*/ 260 w 380"/>
                      <a:gd name="T1" fmla="*/ 0 h 629"/>
                      <a:gd name="T2" fmla="*/ 330 w 380"/>
                      <a:gd name="T3" fmla="*/ 99 h 629"/>
                      <a:gd name="T4" fmla="*/ 359 w 380"/>
                      <a:gd name="T5" fmla="*/ 178 h 629"/>
                      <a:gd name="T6" fmla="*/ 359 w 380"/>
                      <a:gd name="T7" fmla="*/ 319 h 629"/>
                      <a:gd name="T8" fmla="*/ 340 w 380"/>
                      <a:gd name="T9" fmla="*/ 338 h 629"/>
                      <a:gd name="T10" fmla="*/ 298 w 380"/>
                      <a:gd name="T11" fmla="*/ 319 h 629"/>
                      <a:gd name="T12" fmla="*/ 291 w 380"/>
                      <a:gd name="T13" fmla="*/ 399 h 629"/>
                      <a:gd name="T14" fmla="*/ 249 w 380"/>
                      <a:gd name="T15" fmla="*/ 331 h 629"/>
                      <a:gd name="T16" fmla="*/ 241 w 380"/>
                      <a:gd name="T17" fmla="*/ 429 h 629"/>
                      <a:gd name="T18" fmla="*/ 178 w 380"/>
                      <a:gd name="T19" fmla="*/ 361 h 629"/>
                      <a:gd name="T20" fmla="*/ 192 w 380"/>
                      <a:gd name="T21" fmla="*/ 418 h 629"/>
                      <a:gd name="T22" fmla="*/ 110 w 380"/>
                      <a:gd name="T23" fmla="*/ 389 h 629"/>
                      <a:gd name="T24" fmla="*/ 159 w 380"/>
                      <a:gd name="T25" fmla="*/ 460 h 629"/>
                      <a:gd name="T26" fmla="*/ 59 w 380"/>
                      <a:gd name="T27" fmla="*/ 418 h 629"/>
                      <a:gd name="T28" fmla="*/ 121 w 380"/>
                      <a:gd name="T29" fmla="*/ 500 h 629"/>
                      <a:gd name="T30" fmla="*/ 0 w 380"/>
                      <a:gd name="T31" fmla="*/ 450 h 629"/>
                      <a:gd name="T32" fmla="*/ 178 w 380"/>
                      <a:gd name="T33" fmla="*/ 629 h 629"/>
                      <a:gd name="T34" fmla="*/ 159 w 380"/>
                      <a:gd name="T35" fmla="*/ 540 h 629"/>
                      <a:gd name="T36" fmla="*/ 311 w 380"/>
                      <a:gd name="T37" fmla="*/ 439 h 629"/>
                      <a:gd name="T38" fmla="*/ 380 w 380"/>
                      <a:gd name="T39" fmla="*/ 369 h 629"/>
                      <a:gd name="T40" fmla="*/ 380 w 380"/>
                      <a:gd name="T41" fmla="*/ 249 h 629"/>
                      <a:gd name="T42" fmla="*/ 370 w 380"/>
                      <a:gd name="T43" fmla="*/ 150 h 629"/>
                      <a:gd name="T44" fmla="*/ 321 w 380"/>
                      <a:gd name="T45" fmla="*/ 68 h 629"/>
                      <a:gd name="T46" fmla="*/ 260 w 380"/>
                      <a:gd name="T47" fmla="*/ 0 h 629"/>
                      <a:gd name="T48" fmla="*/ 260 w 380"/>
                      <a:gd name="T49" fmla="*/ 0 h 6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0"/>
                      <a:gd name="T76" fmla="*/ 0 h 629"/>
                      <a:gd name="T77" fmla="*/ 380 w 380"/>
                      <a:gd name="T78" fmla="*/ 629 h 6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0" h="629">
                        <a:moveTo>
                          <a:pt x="260" y="0"/>
                        </a:moveTo>
                        <a:lnTo>
                          <a:pt x="330" y="99"/>
                        </a:lnTo>
                        <a:lnTo>
                          <a:pt x="359" y="178"/>
                        </a:lnTo>
                        <a:lnTo>
                          <a:pt x="359" y="319"/>
                        </a:lnTo>
                        <a:lnTo>
                          <a:pt x="340" y="338"/>
                        </a:lnTo>
                        <a:lnTo>
                          <a:pt x="298" y="319"/>
                        </a:lnTo>
                        <a:lnTo>
                          <a:pt x="291" y="399"/>
                        </a:lnTo>
                        <a:lnTo>
                          <a:pt x="249" y="331"/>
                        </a:lnTo>
                        <a:lnTo>
                          <a:pt x="241" y="429"/>
                        </a:lnTo>
                        <a:lnTo>
                          <a:pt x="178" y="361"/>
                        </a:lnTo>
                        <a:lnTo>
                          <a:pt x="192" y="418"/>
                        </a:lnTo>
                        <a:lnTo>
                          <a:pt x="110" y="389"/>
                        </a:lnTo>
                        <a:lnTo>
                          <a:pt x="159" y="460"/>
                        </a:lnTo>
                        <a:lnTo>
                          <a:pt x="59" y="418"/>
                        </a:lnTo>
                        <a:lnTo>
                          <a:pt x="121" y="500"/>
                        </a:lnTo>
                        <a:lnTo>
                          <a:pt x="0" y="450"/>
                        </a:lnTo>
                        <a:lnTo>
                          <a:pt x="178" y="629"/>
                        </a:lnTo>
                        <a:lnTo>
                          <a:pt x="159" y="540"/>
                        </a:lnTo>
                        <a:lnTo>
                          <a:pt x="311" y="439"/>
                        </a:lnTo>
                        <a:lnTo>
                          <a:pt x="380" y="369"/>
                        </a:lnTo>
                        <a:lnTo>
                          <a:pt x="380" y="249"/>
                        </a:lnTo>
                        <a:lnTo>
                          <a:pt x="370" y="150"/>
                        </a:lnTo>
                        <a:lnTo>
                          <a:pt x="321" y="68"/>
                        </a:lnTo>
                        <a:lnTo>
                          <a:pt x="2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8" name="Freeform 48">
                    <a:extLst>
                      <a:ext uri="{FF2B5EF4-FFF2-40B4-BE49-F238E27FC236}">
                        <a16:creationId xmlns:a16="http://schemas.microsoft.com/office/drawing/2014/main" id="{02E2EAA1-D624-E94D-5743-417203C42A71}"/>
                      </a:ext>
                    </a:extLst>
                  </p:cNvPr>
                  <p:cNvSpPr>
                    <a:spLocks/>
                  </p:cNvSpPr>
                  <p:nvPr/>
                </p:nvSpPr>
                <p:spPr bwMode="auto">
                  <a:xfrm>
                    <a:off x="4164" y="1327"/>
                    <a:ext cx="195" cy="34"/>
                  </a:xfrm>
                  <a:custGeom>
                    <a:avLst/>
                    <a:gdLst>
                      <a:gd name="T0" fmla="*/ 392 w 392"/>
                      <a:gd name="T1" fmla="*/ 68 h 68"/>
                      <a:gd name="T2" fmla="*/ 261 w 392"/>
                      <a:gd name="T3" fmla="*/ 19 h 68"/>
                      <a:gd name="T4" fmla="*/ 0 w 392"/>
                      <a:gd name="T5" fmla="*/ 0 h 68"/>
                      <a:gd name="T6" fmla="*/ 211 w 392"/>
                      <a:gd name="T7" fmla="*/ 0 h 68"/>
                      <a:gd name="T8" fmla="*/ 361 w 392"/>
                      <a:gd name="T9" fmla="*/ 19 h 68"/>
                      <a:gd name="T10" fmla="*/ 392 w 392"/>
                      <a:gd name="T11" fmla="*/ 68 h 68"/>
                      <a:gd name="T12" fmla="*/ 392 w 392"/>
                      <a:gd name="T13" fmla="*/ 68 h 68"/>
                      <a:gd name="T14" fmla="*/ 0 60000 65536"/>
                      <a:gd name="T15" fmla="*/ 0 60000 65536"/>
                      <a:gd name="T16" fmla="*/ 0 60000 65536"/>
                      <a:gd name="T17" fmla="*/ 0 60000 65536"/>
                      <a:gd name="T18" fmla="*/ 0 60000 65536"/>
                      <a:gd name="T19" fmla="*/ 0 60000 65536"/>
                      <a:gd name="T20" fmla="*/ 0 60000 65536"/>
                      <a:gd name="T21" fmla="*/ 0 w 392"/>
                      <a:gd name="T22" fmla="*/ 0 h 68"/>
                      <a:gd name="T23" fmla="*/ 392 w 39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68">
                        <a:moveTo>
                          <a:pt x="392" y="68"/>
                        </a:moveTo>
                        <a:lnTo>
                          <a:pt x="261" y="19"/>
                        </a:lnTo>
                        <a:lnTo>
                          <a:pt x="0" y="0"/>
                        </a:lnTo>
                        <a:lnTo>
                          <a:pt x="211" y="0"/>
                        </a:lnTo>
                        <a:lnTo>
                          <a:pt x="361" y="19"/>
                        </a:lnTo>
                        <a:lnTo>
                          <a:pt x="39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79" name="Freeform 49">
                    <a:extLst>
                      <a:ext uri="{FF2B5EF4-FFF2-40B4-BE49-F238E27FC236}">
                        <a16:creationId xmlns:a16="http://schemas.microsoft.com/office/drawing/2014/main" id="{EB31350B-B949-C909-A5E0-CE2CD96416B4}"/>
                      </a:ext>
                    </a:extLst>
                  </p:cNvPr>
                  <p:cNvSpPr>
                    <a:spLocks/>
                  </p:cNvSpPr>
                  <p:nvPr/>
                </p:nvSpPr>
                <p:spPr bwMode="auto">
                  <a:xfrm>
                    <a:off x="3832" y="835"/>
                    <a:ext cx="437" cy="161"/>
                  </a:xfrm>
                  <a:custGeom>
                    <a:avLst/>
                    <a:gdLst>
                      <a:gd name="T0" fmla="*/ 260 w 874"/>
                      <a:gd name="T1" fmla="*/ 291 h 321"/>
                      <a:gd name="T2" fmla="*/ 350 w 874"/>
                      <a:gd name="T3" fmla="*/ 230 h 321"/>
                      <a:gd name="T4" fmla="*/ 414 w 874"/>
                      <a:gd name="T5" fmla="*/ 141 h 321"/>
                      <a:gd name="T6" fmla="*/ 439 w 874"/>
                      <a:gd name="T7" fmla="*/ 89 h 321"/>
                      <a:gd name="T8" fmla="*/ 483 w 874"/>
                      <a:gd name="T9" fmla="*/ 118 h 321"/>
                      <a:gd name="T10" fmla="*/ 540 w 874"/>
                      <a:gd name="T11" fmla="*/ 110 h 321"/>
                      <a:gd name="T12" fmla="*/ 540 w 874"/>
                      <a:gd name="T13" fmla="*/ 188 h 321"/>
                      <a:gd name="T14" fmla="*/ 582 w 874"/>
                      <a:gd name="T15" fmla="*/ 253 h 321"/>
                      <a:gd name="T16" fmla="*/ 633 w 874"/>
                      <a:gd name="T17" fmla="*/ 270 h 321"/>
                      <a:gd name="T18" fmla="*/ 675 w 874"/>
                      <a:gd name="T19" fmla="*/ 220 h 321"/>
                      <a:gd name="T20" fmla="*/ 604 w 874"/>
                      <a:gd name="T21" fmla="*/ 211 h 321"/>
                      <a:gd name="T22" fmla="*/ 663 w 874"/>
                      <a:gd name="T23" fmla="*/ 188 h 321"/>
                      <a:gd name="T24" fmla="*/ 582 w 874"/>
                      <a:gd name="T25" fmla="*/ 162 h 321"/>
                      <a:gd name="T26" fmla="*/ 652 w 874"/>
                      <a:gd name="T27" fmla="*/ 150 h 321"/>
                      <a:gd name="T28" fmla="*/ 591 w 874"/>
                      <a:gd name="T29" fmla="*/ 110 h 321"/>
                      <a:gd name="T30" fmla="*/ 713 w 874"/>
                      <a:gd name="T31" fmla="*/ 118 h 321"/>
                      <a:gd name="T32" fmla="*/ 722 w 874"/>
                      <a:gd name="T33" fmla="*/ 188 h 321"/>
                      <a:gd name="T34" fmla="*/ 753 w 874"/>
                      <a:gd name="T35" fmla="*/ 291 h 321"/>
                      <a:gd name="T36" fmla="*/ 804 w 874"/>
                      <a:gd name="T37" fmla="*/ 321 h 321"/>
                      <a:gd name="T38" fmla="*/ 842 w 874"/>
                      <a:gd name="T39" fmla="*/ 300 h 321"/>
                      <a:gd name="T40" fmla="*/ 804 w 874"/>
                      <a:gd name="T41" fmla="*/ 211 h 321"/>
                      <a:gd name="T42" fmla="*/ 874 w 874"/>
                      <a:gd name="T43" fmla="*/ 211 h 321"/>
                      <a:gd name="T44" fmla="*/ 785 w 874"/>
                      <a:gd name="T45" fmla="*/ 150 h 321"/>
                      <a:gd name="T46" fmla="*/ 772 w 874"/>
                      <a:gd name="T47" fmla="*/ 89 h 321"/>
                      <a:gd name="T48" fmla="*/ 703 w 874"/>
                      <a:gd name="T49" fmla="*/ 49 h 321"/>
                      <a:gd name="T50" fmla="*/ 591 w 874"/>
                      <a:gd name="T51" fmla="*/ 82 h 321"/>
                      <a:gd name="T52" fmla="*/ 513 w 874"/>
                      <a:gd name="T53" fmla="*/ 40 h 321"/>
                      <a:gd name="T54" fmla="*/ 439 w 874"/>
                      <a:gd name="T55" fmla="*/ 32 h 321"/>
                      <a:gd name="T56" fmla="*/ 380 w 874"/>
                      <a:gd name="T57" fmla="*/ 118 h 321"/>
                      <a:gd name="T58" fmla="*/ 331 w 874"/>
                      <a:gd name="T59" fmla="*/ 188 h 321"/>
                      <a:gd name="T60" fmla="*/ 211 w 874"/>
                      <a:gd name="T61" fmla="*/ 0 h 321"/>
                      <a:gd name="T62" fmla="*/ 82 w 874"/>
                      <a:gd name="T63" fmla="*/ 49 h 321"/>
                      <a:gd name="T64" fmla="*/ 0 w 874"/>
                      <a:gd name="T65" fmla="*/ 129 h 321"/>
                      <a:gd name="T66" fmla="*/ 112 w 874"/>
                      <a:gd name="T67" fmla="*/ 61 h 321"/>
                      <a:gd name="T68" fmla="*/ 160 w 874"/>
                      <a:gd name="T69" fmla="*/ 70 h 321"/>
                      <a:gd name="T70" fmla="*/ 72 w 874"/>
                      <a:gd name="T71" fmla="*/ 129 h 321"/>
                      <a:gd name="T72" fmla="*/ 192 w 874"/>
                      <a:gd name="T73" fmla="*/ 89 h 321"/>
                      <a:gd name="T74" fmla="*/ 150 w 874"/>
                      <a:gd name="T75" fmla="*/ 141 h 321"/>
                      <a:gd name="T76" fmla="*/ 211 w 874"/>
                      <a:gd name="T77" fmla="*/ 141 h 321"/>
                      <a:gd name="T78" fmla="*/ 169 w 874"/>
                      <a:gd name="T79" fmla="*/ 162 h 321"/>
                      <a:gd name="T80" fmla="*/ 230 w 874"/>
                      <a:gd name="T81" fmla="*/ 181 h 321"/>
                      <a:gd name="T82" fmla="*/ 251 w 874"/>
                      <a:gd name="T83" fmla="*/ 230 h 321"/>
                      <a:gd name="T84" fmla="*/ 192 w 874"/>
                      <a:gd name="T85" fmla="*/ 321 h 321"/>
                      <a:gd name="T86" fmla="*/ 260 w 874"/>
                      <a:gd name="T87" fmla="*/ 291 h 321"/>
                      <a:gd name="T88" fmla="*/ 260 w 874"/>
                      <a:gd name="T89" fmla="*/ 291 h 3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4"/>
                      <a:gd name="T136" fmla="*/ 0 h 321"/>
                      <a:gd name="T137" fmla="*/ 874 w 874"/>
                      <a:gd name="T138" fmla="*/ 321 h 3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4" h="321">
                        <a:moveTo>
                          <a:pt x="260" y="291"/>
                        </a:moveTo>
                        <a:lnTo>
                          <a:pt x="350" y="230"/>
                        </a:lnTo>
                        <a:lnTo>
                          <a:pt x="414" y="141"/>
                        </a:lnTo>
                        <a:lnTo>
                          <a:pt x="439" y="89"/>
                        </a:lnTo>
                        <a:lnTo>
                          <a:pt x="483" y="118"/>
                        </a:lnTo>
                        <a:lnTo>
                          <a:pt x="540" y="110"/>
                        </a:lnTo>
                        <a:lnTo>
                          <a:pt x="540" y="188"/>
                        </a:lnTo>
                        <a:lnTo>
                          <a:pt x="582" y="253"/>
                        </a:lnTo>
                        <a:lnTo>
                          <a:pt x="633" y="270"/>
                        </a:lnTo>
                        <a:lnTo>
                          <a:pt x="675" y="220"/>
                        </a:lnTo>
                        <a:lnTo>
                          <a:pt x="604" y="211"/>
                        </a:lnTo>
                        <a:lnTo>
                          <a:pt x="663" y="188"/>
                        </a:lnTo>
                        <a:lnTo>
                          <a:pt x="582" y="162"/>
                        </a:lnTo>
                        <a:lnTo>
                          <a:pt x="652" y="150"/>
                        </a:lnTo>
                        <a:lnTo>
                          <a:pt x="591" y="110"/>
                        </a:lnTo>
                        <a:lnTo>
                          <a:pt x="713" y="118"/>
                        </a:lnTo>
                        <a:lnTo>
                          <a:pt x="722" y="188"/>
                        </a:lnTo>
                        <a:lnTo>
                          <a:pt x="753" y="291"/>
                        </a:lnTo>
                        <a:lnTo>
                          <a:pt x="804" y="321"/>
                        </a:lnTo>
                        <a:lnTo>
                          <a:pt x="842" y="300"/>
                        </a:lnTo>
                        <a:lnTo>
                          <a:pt x="804" y="211"/>
                        </a:lnTo>
                        <a:lnTo>
                          <a:pt x="874" y="211"/>
                        </a:lnTo>
                        <a:lnTo>
                          <a:pt x="785" y="150"/>
                        </a:lnTo>
                        <a:lnTo>
                          <a:pt x="772" y="89"/>
                        </a:lnTo>
                        <a:lnTo>
                          <a:pt x="703" y="49"/>
                        </a:lnTo>
                        <a:lnTo>
                          <a:pt x="591" y="82"/>
                        </a:lnTo>
                        <a:lnTo>
                          <a:pt x="513" y="40"/>
                        </a:lnTo>
                        <a:lnTo>
                          <a:pt x="439" y="32"/>
                        </a:lnTo>
                        <a:lnTo>
                          <a:pt x="380" y="118"/>
                        </a:lnTo>
                        <a:lnTo>
                          <a:pt x="331" y="188"/>
                        </a:lnTo>
                        <a:lnTo>
                          <a:pt x="211" y="0"/>
                        </a:lnTo>
                        <a:lnTo>
                          <a:pt x="82" y="49"/>
                        </a:lnTo>
                        <a:lnTo>
                          <a:pt x="0" y="129"/>
                        </a:lnTo>
                        <a:lnTo>
                          <a:pt x="112" y="61"/>
                        </a:lnTo>
                        <a:lnTo>
                          <a:pt x="160" y="70"/>
                        </a:lnTo>
                        <a:lnTo>
                          <a:pt x="72" y="129"/>
                        </a:lnTo>
                        <a:lnTo>
                          <a:pt x="192" y="89"/>
                        </a:lnTo>
                        <a:lnTo>
                          <a:pt x="150" y="141"/>
                        </a:lnTo>
                        <a:lnTo>
                          <a:pt x="211" y="141"/>
                        </a:lnTo>
                        <a:lnTo>
                          <a:pt x="169" y="162"/>
                        </a:lnTo>
                        <a:lnTo>
                          <a:pt x="230" y="181"/>
                        </a:lnTo>
                        <a:lnTo>
                          <a:pt x="251" y="230"/>
                        </a:lnTo>
                        <a:lnTo>
                          <a:pt x="192" y="321"/>
                        </a:lnTo>
                        <a:lnTo>
                          <a:pt x="260" y="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0" name="Freeform 50">
                    <a:extLst>
                      <a:ext uri="{FF2B5EF4-FFF2-40B4-BE49-F238E27FC236}">
                        <a16:creationId xmlns:a16="http://schemas.microsoft.com/office/drawing/2014/main" id="{E0CAB8F0-CA2D-29C7-0AB0-6D9BEBEDA63E}"/>
                      </a:ext>
                    </a:extLst>
                  </p:cNvPr>
                  <p:cNvSpPr>
                    <a:spLocks/>
                  </p:cNvSpPr>
                  <p:nvPr/>
                </p:nvSpPr>
                <p:spPr bwMode="auto">
                  <a:xfrm>
                    <a:off x="3786" y="925"/>
                    <a:ext cx="82" cy="196"/>
                  </a:xfrm>
                  <a:custGeom>
                    <a:avLst/>
                    <a:gdLst>
                      <a:gd name="T0" fmla="*/ 62 w 163"/>
                      <a:gd name="T1" fmla="*/ 7 h 391"/>
                      <a:gd name="T2" fmla="*/ 112 w 163"/>
                      <a:gd name="T3" fmla="*/ 119 h 391"/>
                      <a:gd name="T4" fmla="*/ 121 w 163"/>
                      <a:gd name="T5" fmla="*/ 171 h 391"/>
                      <a:gd name="T6" fmla="*/ 112 w 163"/>
                      <a:gd name="T7" fmla="*/ 220 h 391"/>
                      <a:gd name="T8" fmla="*/ 0 w 163"/>
                      <a:gd name="T9" fmla="*/ 391 h 391"/>
                      <a:gd name="T10" fmla="*/ 140 w 163"/>
                      <a:gd name="T11" fmla="*/ 211 h 391"/>
                      <a:gd name="T12" fmla="*/ 163 w 163"/>
                      <a:gd name="T13" fmla="*/ 152 h 391"/>
                      <a:gd name="T14" fmla="*/ 152 w 163"/>
                      <a:gd name="T15" fmla="*/ 89 h 391"/>
                      <a:gd name="T16" fmla="*/ 100 w 163"/>
                      <a:gd name="T17" fmla="*/ 0 h 391"/>
                      <a:gd name="T18" fmla="*/ 62 w 163"/>
                      <a:gd name="T19" fmla="*/ 7 h 391"/>
                      <a:gd name="T20" fmla="*/ 62 w 163"/>
                      <a:gd name="T21" fmla="*/ 7 h 3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391"/>
                      <a:gd name="T35" fmla="*/ 163 w 163"/>
                      <a:gd name="T36" fmla="*/ 391 h 3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391">
                        <a:moveTo>
                          <a:pt x="62" y="7"/>
                        </a:moveTo>
                        <a:lnTo>
                          <a:pt x="112" y="119"/>
                        </a:lnTo>
                        <a:lnTo>
                          <a:pt x="121" y="171"/>
                        </a:lnTo>
                        <a:lnTo>
                          <a:pt x="112" y="220"/>
                        </a:lnTo>
                        <a:lnTo>
                          <a:pt x="0" y="391"/>
                        </a:lnTo>
                        <a:lnTo>
                          <a:pt x="140" y="211"/>
                        </a:lnTo>
                        <a:lnTo>
                          <a:pt x="163" y="152"/>
                        </a:lnTo>
                        <a:lnTo>
                          <a:pt x="152" y="89"/>
                        </a:lnTo>
                        <a:lnTo>
                          <a:pt x="100" y="0"/>
                        </a:lnTo>
                        <a:lnTo>
                          <a:pt x="6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1" name="Freeform 51">
                    <a:extLst>
                      <a:ext uri="{FF2B5EF4-FFF2-40B4-BE49-F238E27FC236}">
                        <a16:creationId xmlns:a16="http://schemas.microsoft.com/office/drawing/2014/main" id="{3A65BE50-97CD-8054-300F-E526A26A994B}"/>
                      </a:ext>
                    </a:extLst>
                  </p:cNvPr>
                  <p:cNvSpPr>
                    <a:spLocks/>
                  </p:cNvSpPr>
                  <p:nvPr/>
                </p:nvSpPr>
                <p:spPr bwMode="auto">
                  <a:xfrm>
                    <a:off x="4300" y="961"/>
                    <a:ext cx="59" cy="65"/>
                  </a:xfrm>
                  <a:custGeom>
                    <a:avLst/>
                    <a:gdLst>
                      <a:gd name="T0" fmla="*/ 0 w 120"/>
                      <a:gd name="T1" fmla="*/ 0 h 129"/>
                      <a:gd name="T2" fmla="*/ 99 w 120"/>
                      <a:gd name="T3" fmla="*/ 129 h 129"/>
                      <a:gd name="T4" fmla="*/ 120 w 120"/>
                      <a:gd name="T5" fmla="*/ 110 h 129"/>
                      <a:gd name="T6" fmla="*/ 0 w 120"/>
                      <a:gd name="T7" fmla="*/ 0 h 129"/>
                      <a:gd name="T8" fmla="*/ 0 w 120"/>
                      <a:gd name="T9" fmla="*/ 0 h 129"/>
                      <a:gd name="T10" fmla="*/ 0 60000 65536"/>
                      <a:gd name="T11" fmla="*/ 0 60000 65536"/>
                      <a:gd name="T12" fmla="*/ 0 60000 65536"/>
                      <a:gd name="T13" fmla="*/ 0 60000 65536"/>
                      <a:gd name="T14" fmla="*/ 0 60000 65536"/>
                      <a:gd name="T15" fmla="*/ 0 w 120"/>
                      <a:gd name="T16" fmla="*/ 0 h 129"/>
                      <a:gd name="T17" fmla="*/ 120 w 120"/>
                      <a:gd name="T18" fmla="*/ 129 h 129"/>
                    </a:gdLst>
                    <a:ahLst/>
                    <a:cxnLst>
                      <a:cxn ang="T10">
                        <a:pos x="T0" y="T1"/>
                      </a:cxn>
                      <a:cxn ang="T11">
                        <a:pos x="T2" y="T3"/>
                      </a:cxn>
                      <a:cxn ang="T12">
                        <a:pos x="T4" y="T5"/>
                      </a:cxn>
                      <a:cxn ang="T13">
                        <a:pos x="T6" y="T7"/>
                      </a:cxn>
                      <a:cxn ang="T14">
                        <a:pos x="T8" y="T9"/>
                      </a:cxn>
                    </a:cxnLst>
                    <a:rect l="T15" t="T16" r="T17" b="T18"/>
                    <a:pathLst>
                      <a:path w="120" h="129">
                        <a:moveTo>
                          <a:pt x="0" y="0"/>
                        </a:moveTo>
                        <a:lnTo>
                          <a:pt x="99" y="129"/>
                        </a:lnTo>
                        <a:lnTo>
                          <a:pt x="120" y="1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2" name="Freeform 52">
                    <a:extLst>
                      <a:ext uri="{FF2B5EF4-FFF2-40B4-BE49-F238E27FC236}">
                        <a16:creationId xmlns:a16="http://schemas.microsoft.com/office/drawing/2014/main" id="{38FB6E9C-C184-3781-D956-FFA911D81637}"/>
                      </a:ext>
                    </a:extLst>
                  </p:cNvPr>
                  <p:cNvSpPr>
                    <a:spLocks/>
                  </p:cNvSpPr>
                  <p:nvPr/>
                </p:nvSpPr>
                <p:spPr bwMode="auto">
                  <a:xfrm>
                    <a:off x="3552" y="1105"/>
                    <a:ext cx="266" cy="226"/>
                  </a:xfrm>
                  <a:custGeom>
                    <a:avLst/>
                    <a:gdLst>
                      <a:gd name="T0" fmla="*/ 29 w 532"/>
                      <a:gd name="T1" fmla="*/ 0 h 452"/>
                      <a:gd name="T2" fmla="*/ 0 w 532"/>
                      <a:gd name="T3" fmla="*/ 21 h 452"/>
                      <a:gd name="T4" fmla="*/ 0 w 532"/>
                      <a:gd name="T5" fmla="*/ 72 h 452"/>
                      <a:gd name="T6" fmla="*/ 42 w 532"/>
                      <a:gd name="T7" fmla="*/ 101 h 452"/>
                      <a:gd name="T8" fmla="*/ 148 w 532"/>
                      <a:gd name="T9" fmla="*/ 131 h 452"/>
                      <a:gd name="T10" fmla="*/ 251 w 532"/>
                      <a:gd name="T11" fmla="*/ 163 h 452"/>
                      <a:gd name="T12" fmla="*/ 169 w 532"/>
                      <a:gd name="T13" fmla="*/ 192 h 452"/>
                      <a:gd name="T14" fmla="*/ 251 w 532"/>
                      <a:gd name="T15" fmla="*/ 232 h 452"/>
                      <a:gd name="T16" fmla="*/ 139 w 532"/>
                      <a:gd name="T17" fmla="*/ 243 h 452"/>
                      <a:gd name="T18" fmla="*/ 238 w 532"/>
                      <a:gd name="T19" fmla="*/ 273 h 452"/>
                      <a:gd name="T20" fmla="*/ 122 w 532"/>
                      <a:gd name="T21" fmla="*/ 283 h 452"/>
                      <a:gd name="T22" fmla="*/ 219 w 532"/>
                      <a:gd name="T23" fmla="*/ 323 h 452"/>
                      <a:gd name="T24" fmla="*/ 89 w 532"/>
                      <a:gd name="T25" fmla="*/ 323 h 452"/>
                      <a:gd name="T26" fmla="*/ 179 w 532"/>
                      <a:gd name="T27" fmla="*/ 363 h 452"/>
                      <a:gd name="T28" fmla="*/ 59 w 532"/>
                      <a:gd name="T29" fmla="*/ 372 h 452"/>
                      <a:gd name="T30" fmla="*/ 127 w 532"/>
                      <a:gd name="T31" fmla="*/ 422 h 452"/>
                      <a:gd name="T32" fmla="*/ 10 w 532"/>
                      <a:gd name="T33" fmla="*/ 452 h 452"/>
                      <a:gd name="T34" fmla="*/ 169 w 532"/>
                      <a:gd name="T35" fmla="*/ 412 h 452"/>
                      <a:gd name="T36" fmla="*/ 319 w 532"/>
                      <a:gd name="T37" fmla="*/ 332 h 452"/>
                      <a:gd name="T38" fmla="*/ 532 w 532"/>
                      <a:gd name="T39" fmla="*/ 292 h 452"/>
                      <a:gd name="T40" fmla="*/ 331 w 532"/>
                      <a:gd name="T41" fmla="*/ 300 h 452"/>
                      <a:gd name="T42" fmla="*/ 441 w 532"/>
                      <a:gd name="T43" fmla="*/ 72 h 452"/>
                      <a:gd name="T44" fmla="*/ 340 w 532"/>
                      <a:gd name="T45" fmla="*/ 21 h 452"/>
                      <a:gd name="T46" fmla="*/ 179 w 532"/>
                      <a:gd name="T47" fmla="*/ 0 h 452"/>
                      <a:gd name="T48" fmla="*/ 101 w 532"/>
                      <a:gd name="T49" fmla="*/ 0 h 452"/>
                      <a:gd name="T50" fmla="*/ 29 w 532"/>
                      <a:gd name="T51" fmla="*/ 0 h 452"/>
                      <a:gd name="T52" fmla="*/ 29 w 532"/>
                      <a:gd name="T53" fmla="*/ 0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2"/>
                      <a:gd name="T82" fmla="*/ 0 h 452"/>
                      <a:gd name="T83" fmla="*/ 532 w 532"/>
                      <a:gd name="T84" fmla="*/ 452 h 4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2" h="452">
                        <a:moveTo>
                          <a:pt x="29" y="0"/>
                        </a:moveTo>
                        <a:lnTo>
                          <a:pt x="0" y="21"/>
                        </a:lnTo>
                        <a:lnTo>
                          <a:pt x="0" y="72"/>
                        </a:lnTo>
                        <a:lnTo>
                          <a:pt x="42" y="101"/>
                        </a:lnTo>
                        <a:lnTo>
                          <a:pt x="148" y="131"/>
                        </a:lnTo>
                        <a:lnTo>
                          <a:pt x="251" y="163"/>
                        </a:lnTo>
                        <a:lnTo>
                          <a:pt x="169" y="192"/>
                        </a:lnTo>
                        <a:lnTo>
                          <a:pt x="251" y="232"/>
                        </a:lnTo>
                        <a:lnTo>
                          <a:pt x="139" y="243"/>
                        </a:lnTo>
                        <a:lnTo>
                          <a:pt x="238" y="273"/>
                        </a:lnTo>
                        <a:lnTo>
                          <a:pt x="122" y="283"/>
                        </a:lnTo>
                        <a:lnTo>
                          <a:pt x="219" y="323"/>
                        </a:lnTo>
                        <a:lnTo>
                          <a:pt x="89" y="323"/>
                        </a:lnTo>
                        <a:lnTo>
                          <a:pt x="179" y="363"/>
                        </a:lnTo>
                        <a:lnTo>
                          <a:pt x="59" y="372"/>
                        </a:lnTo>
                        <a:lnTo>
                          <a:pt x="127" y="422"/>
                        </a:lnTo>
                        <a:lnTo>
                          <a:pt x="10" y="452"/>
                        </a:lnTo>
                        <a:lnTo>
                          <a:pt x="169" y="412"/>
                        </a:lnTo>
                        <a:lnTo>
                          <a:pt x="319" y="332"/>
                        </a:lnTo>
                        <a:lnTo>
                          <a:pt x="532" y="292"/>
                        </a:lnTo>
                        <a:lnTo>
                          <a:pt x="331" y="300"/>
                        </a:lnTo>
                        <a:lnTo>
                          <a:pt x="441" y="72"/>
                        </a:lnTo>
                        <a:lnTo>
                          <a:pt x="340" y="21"/>
                        </a:lnTo>
                        <a:lnTo>
                          <a:pt x="179" y="0"/>
                        </a:lnTo>
                        <a:lnTo>
                          <a:pt x="101"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3" name="Freeform 53">
                    <a:extLst>
                      <a:ext uri="{FF2B5EF4-FFF2-40B4-BE49-F238E27FC236}">
                        <a16:creationId xmlns:a16="http://schemas.microsoft.com/office/drawing/2014/main" id="{8E414D9F-EF53-5FEE-687D-7D0ACDC52151}"/>
                      </a:ext>
                    </a:extLst>
                  </p:cNvPr>
                  <p:cNvSpPr>
                    <a:spLocks/>
                  </p:cNvSpPr>
                  <p:nvPr/>
                </p:nvSpPr>
                <p:spPr bwMode="auto">
                  <a:xfrm>
                    <a:off x="3411" y="1121"/>
                    <a:ext cx="150" cy="332"/>
                  </a:xfrm>
                  <a:custGeom>
                    <a:avLst/>
                    <a:gdLst>
                      <a:gd name="T0" fmla="*/ 281 w 300"/>
                      <a:gd name="T1" fmla="*/ 0 h 663"/>
                      <a:gd name="T2" fmla="*/ 230 w 300"/>
                      <a:gd name="T3" fmla="*/ 211 h 663"/>
                      <a:gd name="T4" fmla="*/ 169 w 300"/>
                      <a:gd name="T5" fmla="*/ 443 h 663"/>
                      <a:gd name="T6" fmla="*/ 49 w 300"/>
                      <a:gd name="T7" fmla="*/ 451 h 663"/>
                      <a:gd name="T8" fmla="*/ 0 w 300"/>
                      <a:gd name="T9" fmla="*/ 582 h 663"/>
                      <a:gd name="T10" fmla="*/ 49 w 300"/>
                      <a:gd name="T11" fmla="*/ 663 h 663"/>
                      <a:gd name="T12" fmla="*/ 28 w 300"/>
                      <a:gd name="T13" fmla="*/ 561 h 663"/>
                      <a:gd name="T14" fmla="*/ 72 w 300"/>
                      <a:gd name="T15" fmla="*/ 481 h 663"/>
                      <a:gd name="T16" fmla="*/ 192 w 300"/>
                      <a:gd name="T17" fmla="*/ 451 h 663"/>
                      <a:gd name="T18" fmla="*/ 300 w 300"/>
                      <a:gd name="T19" fmla="*/ 19 h 663"/>
                      <a:gd name="T20" fmla="*/ 281 w 300"/>
                      <a:gd name="T21" fmla="*/ 0 h 663"/>
                      <a:gd name="T22" fmla="*/ 281 w 300"/>
                      <a:gd name="T23" fmla="*/ 0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663"/>
                      <a:gd name="T38" fmla="*/ 300 w 300"/>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663">
                        <a:moveTo>
                          <a:pt x="281" y="0"/>
                        </a:moveTo>
                        <a:lnTo>
                          <a:pt x="230" y="211"/>
                        </a:lnTo>
                        <a:lnTo>
                          <a:pt x="169" y="443"/>
                        </a:lnTo>
                        <a:lnTo>
                          <a:pt x="49" y="451"/>
                        </a:lnTo>
                        <a:lnTo>
                          <a:pt x="0" y="582"/>
                        </a:lnTo>
                        <a:lnTo>
                          <a:pt x="49" y="663"/>
                        </a:lnTo>
                        <a:lnTo>
                          <a:pt x="28" y="561"/>
                        </a:lnTo>
                        <a:lnTo>
                          <a:pt x="72" y="481"/>
                        </a:lnTo>
                        <a:lnTo>
                          <a:pt x="192" y="451"/>
                        </a:lnTo>
                        <a:lnTo>
                          <a:pt x="300" y="19"/>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4" name="Freeform 54">
                    <a:extLst>
                      <a:ext uri="{FF2B5EF4-FFF2-40B4-BE49-F238E27FC236}">
                        <a16:creationId xmlns:a16="http://schemas.microsoft.com/office/drawing/2014/main" id="{03175AD3-E940-4EC9-FFF9-D38DDE9261A0}"/>
                      </a:ext>
                    </a:extLst>
                  </p:cNvPr>
                  <p:cNvSpPr>
                    <a:spLocks/>
                  </p:cNvSpPr>
                  <p:nvPr/>
                </p:nvSpPr>
                <p:spPr bwMode="auto">
                  <a:xfrm>
                    <a:off x="3651" y="1894"/>
                    <a:ext cx="146" cy="461"/>
                  </a:xfrm>
                  <a:custGeom>
                    <a:avLst/>
                    <a:gdLst>
                      <a:gd name="T0" fmla="*/ 119 w 290"/>
                      <a:gd name="T1" fmla="*/ 0 h 922"/>
                      <a:gd name="T2" fmla="*/ 51 w 290"/>
                      <a:gd name="T3" fmla="*/ 10 h 922"/>
                      <a:gd name="T4" fmla="*/ 19 w 290"/>
                      <a:gd name="T5" fmla="*/ 59 h 922"/>
                      <a:gd name="T6" fmla="*/ 19 w 290"/>
                      <a:gd name="T7" fmla="*/ 152 h 922"/>
                      <a:gd name="T8" fmla="*/ 7 w 290"/>
                      <a:gd name="T9" fmla="*/ 221 h 922"/>
                      <a:gd name="T10" fmla="*/ 0 w 290"/>
                      <a:gd name="T11" fmla="*/ 282 h 922"/>
                      <a:gd name="T12" fmla="*/ 0 w 290"/>
                      <a:gd name="T13" fmla="*/ 411 h 922"/>
                      <a:gd name="T14" fmla="*/ 7 w 290"/>
                      <a:gd name="T15" fmla="*/ 512 h 922"/>
                      <a:gd name="T16" fmla="*/ 7 w 290"/>
                      <a:gd name="T17" fmla="*/ 610 h 922"/>
                      <a:gd name="T18" fmla="*/ 38 w 290"/>
                      <a:gd name="T19" fmla="*/ 694 h 922"/>
                      <a:gd name="T20" fmla="*/ 59 w 290"/>
                      <a:gd name="T21" fmla="*/ 774 h 922"/>
                      <a:gd name="T22" fmla="*/ 100 w 290"/>
                      <a:gd name="T23" fmla="*/ 861 h 922"/>
                      <a:gd name="T24" fmla="*/ 152 w 290"/>
                      <a:gd name="T25" fmla="*/ 903 h 922"/>
                      <a:gd name="T26" fmla="*/ 112 w 290"/>
                      <a:gd name="T27" fmla="*/ 842 h 922"/>
                      <a:gd name="T28" fmla="*/ 220 w 290"/>
                      <a:gd name="T29" fmla="*/ 861 h 922"/>
                      <a:gd name="T30" fmla="*/ 290 w 290"/>
                      <a:gd name="T31" fmla="*/ 922 h 922"/>
                      <a:gd name="T32" fmla="*/ 241 w 290"/>
                      <a:gd name="T33" fmla="*/ 854 h 922"/>
                      <a:gd name="T34" fmla="*/ 140 w 290"/>
                      <a:gd name="T35" fmla="*/ 810 h 922"/>
                      <a:gd name="T36" fmla="*/ 89 w 290"/>
                      <a:gd name="T37" fmla="*/ 781 h 922"/>
                      <a:gd name="T38" fmla="*/ 70 w 290"/>
                      <a:gd name="T39" fmla="*/ 722 h 922"/>
                      <a:gd name="T40" fmla="*/ 159 w 290"/>
                      <a:gd name="T41" fmla="*/ 762 h 922"/>
                      <a:gd name="T42" fmla="*/ 70 w 290"/>
                      <a:gd name="T43" fmla="*/ 671 h 922"/>
                      <a:gd name="T44" fmla="*/ 38 w 290"/>
                      <a:gd name="T45" fmla="*/ 570 h 922"/>
                      <a:gd name="T46" fmla="*/ 19 w 290"/>
                      <a:gd name="T47" fmla="*/ 542 h 922"/>
                      <a:gd name="T48" fmla="*/ 7 w 290"/>
                      <a:gd name="T49" fmla="*/ 420 h 922"/>
                      <a:gd name="T50" fmla="*/ 19 w 290"/>
                      <a:gd name="T51" fmla="*/ 282 h 922"/>
                      <a:gd name="T52" fmla="*/ 51 w 290"/>
                      <a:gd name="T53" fmla="*/ 441 h 922"/>
                      <a:gd name="T54" fmla="*/ 59 w 290"/>
                      <a:gd name="T55" fmla="*/ 561 h 922"/>
                      <a:gd name="T56" fmla="*/ 70 w 290"/>
                      <a:gd name="T57" fmla="*/ 460 h 922"/>
                      <a:gd name="T58" fmla="*/ 112 w 290"/>
                      <a:gd name="T59" fmla="*/ 582 h 922"/>
                      <a:gd name="T60" fmla="*/ 171 w 290"/>
                      <a:gd name="T61" fmla="*/ 652 h 922"/>
                      <a:gd name="T62" fmla="*/ 182 w 290"/>
                      <a:gd name="T63" fmla="*/ 722 h 922"/>
                      <a:gd name="T64" fmla="*/ 182 w 290"/>
                      <a:gd name="T65" fmla="*/ 635 h 922"/>
                      <a:gd name="T66" fmla="*/ 131 w 290"/>
                      <a:gd name="T67" fmla="*/ 561 h 922"/>
                      <a:gd name="T68" fmla="*/ 89 w 290"/>
                      <a:gd name="T69" fmla="*/ 460 h 922"/>
                      <a:gd name="T70" fmla="*/ 59 w 290"/>
                      <a:gd name="T71" fmla="*/ 373 h 922"/>
                      <a:gd name="T72" fmla="*/ 51 w 290"/>
                      <a:gd name="T73" fmla="*/ 270 h 922"/>
                      <a:gd name="T74" fmla="*/ 79 w 290"/>
                      <a:gd name="T75" fmla="*/ 190 h 922"/>
                      <a:gd name="T76" fmla="*/ 89 w 290"/>
                      <a:gd name="T77" fmla="*/ 82 h 922"/>
                      <a:gd name="T78" fmla="*/ 119 w 290"/>
                      <a:gd name="T79" fmla="*/ 10 h 922"/>
                      <a:gd name="T80" fmla="*/ 119 w 290"/>
                      <a:gd name="T81" fmla="*/ 0 h 922"/>
                      <a:gd name="T82" fmla="*/ 119 w 290"/>
                      <a:gd name="T83" fmla="*/ 0 h 9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0"/>
                      <a:gd name="T127" fmla="*/ 0 h 922"/>
                      <a:gd name="T128" fmla="*/ 290 w 290"/>
                      <a:gd name="T129" fmla="*/ 922 h 9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0" h="922">
                        <a:moveTo>
                          <a:pt x="119" y="0"/>
                        </a:moveTo>
                        <a:lnTo>
                          <a:pt x="51" y="10"/>
                        </a:lnTo>
                        <a:lnTo>
                          <a:pt x="19" y="59"/>
                        </a:lnTo>
                        <a:lnTo>
                          <a:pt x="19" y="152"/>
                        </a:lnTo>
                        <a:lnTo>
                          <a:pt x="7" y="221"/>
                        </a:lnTo>
                        <a:lnTo>
                          <a:pt x="0" y="282"/>
                        </a:lnTo>
                        <a:lnTo>
                          <a:pt x="0" y="411"/>
                        </a:lnTo>
                        <a:lnTo>
                          <a:pt x="7" y="512"/>
                        </a:lnTo>
                        <a:lnTo>
                          <a:pt x="7" y="610"/>
                        </a:lnTo>
                        <a:lnTo>
                          <a:pt x="38" y="694"/>
                        </a:lnTo>
                        <a:lnTo>
                          <a:pt x="59" y="774"/>
                        </a:lnTo>
                        <a:lnTo>
                          <a:pt x="100" y="861"/>
                        </a:lnTo>
                        <a:lnTo>
                          <a:pt x="152" y="903"/>
                        </a:lnTo>
                        <a:lnTo>
                          <a:pt x="112" y="842"/>
                        </a:lnTo>
                        <a:lnTo>
                          <a:pt x="220" y="861"/>
                        </a:lnTo>
                        <a:lnTo>
                          <a:pt x="290" y="922"/>
                        </a:lnTo>
                        <a:lnTo>
                          <a:pt x="241" y="854"/>
                        </a:lnTo>
                        <a:lnTo>
                          <a:pt x="140" y="810"/>
                        </a:lnTo>
                        <a:lnTo>
                          <a:pt x="89" y="781"/>
                        </a:lnTo>
                        <a:lnTo>
                          <a:pt x="70" y="722"/>
                        </a:lnTo>
                        <a:lnTo>
                          <a:pt x="159" y="762"/>
                        </a:lnTo>
                        <a:lnTo>
                          <a:pt x="70" y="671"/>
                        </a:lnTo>
                        <a:lnTo>
                          <a:pt x="38" y="570"/>
                        </a:lnTo>
                        <a:lnTo>
                          <a:pt x="19" y="542"/>
                        </a:lnTo>
                        <a:lnTo>
                          <a:pt x="7" y="420"/>
                        </a:lnTo>
                        <a:lnTo>
                          <a:pt x="19" y="282"/>
                        </a:lnTo>
                        <a:lnTo>
                          <a:pt x="51" y="441"/>
                        </a:lnTo>
                        <a:lnTo>
                          <a:pt x="59" y="561"/>
                        </a:lnTo>
                        <a:lnTo>
                          <a:pt x="70" y="460"/>
                        </a:lnTo>
                        <a:lnTo>
                          <a:pt x="112" y="582"/>
                        </a:lnTo>
                        <a:lnTo>
                          <a:pt x="171" y="652"/>
                        </a:lnTo>
                        <a:lnTo>
                          <a:pt x="182" y="722"/>
                        </a:lnTo>
                        <a:lnTo>
                          <a:pt x="182" y="635"/>
                        </a:lnTo>
                        <a:lnTo>
                          <a:pt x="131" y="561"/>
                        </a:lnTo>
                        <a:lnTo>
                          <a:pt x="89" y="460"/>
                        </a:lnTo>
                        <a:lnTo>
                          <a:pt x="59" y="373"/>
                        </a:lnTo>
                        <a:lnTo>
                          <a:pt x="51" y="270"/>
                        </a:lnTo>
                        <a:lnTo>
                          <a:pt x="79" y="190"/>
                        </a:lnTo>
                        <a:lnTo>
                          <a:pt x="89" y="82"/>
                        </a:lnTo>
                        <a:lnTo>
                          <a:pt x="119" y="1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5" name="Freeform 55">
                    <a:extLst>
                      <a:ext uri="{FF2B5EF4-FFF2-40B4-BE49-F238E27FC236}">
                        <a16:creationId xmlns:a16="http://schemas.microsoft.com/office/drawing/2014/main" id="{8D63D924-729F-46F4-E9C6-4597E63B505D}"/>
                      </a:ext>
                    </a:extLst>
                  </p:cNvPr>
                  <p:cNvSpPr>
                    <a:spLocks/>
                  </p:cNvSpPr>
                  <p:nvPr/>
                </p:nvSpPr>
                <p:spPr bwMode="auto">
                  <a:xfrm>
                    <a:off x="3717" y="1878"/>
                    <a:ext cx="220" cy="311"/>
                  </a:xfrm>
                  <a:custGeom>
                    <a:avLst/>
                    <a:gdLst>
                      <a:gd name="T0" fmla="*/ 0 w 441"/>
                      <a:gd name="T1" fmla="*/ 19 h 621"/>
                      <a:gd name="T2" fmla="*/ 9 w 441"/>
                      <a:gd name="T3" fmla="*/ 161 h 621"/>
                      <a:gd name="T4" fmla="*/ 89 w 441"/>
                      <a:gd name="T5" fmla="*/ 262 h 621"/>
                      <a:gd name="T6" fmla="*/ 139 w 441"/>
                      <a:gd name="T7" fmla="*/ 382 h 621"/>
                      <a:gd name="T8" fmla="*/ 152 w 441"/>
                      <a:gd name="T9" fmla="*/ 502 h 621"/>
                      <a:gd name="T10" fmla="*/ 190 w 441"/>
                      <a:gd name="T11" fmla="*/ 553 h 621"/>
                      <a:gd name="T12" fmla="*/ 291 w 441"/>
                      <a:gd name="T13" fmla="*/ 621 h 621"/>
                      <a:gd name="T14" fmla="*/ 178 w 441"/>
                      <a:gd name="T15" fmla="*/ 530 h 621"/>
                      <a:gd name="T16" fmla="*/ 159 w 441"/>
                      <a:gd name="T17" fmla="*/ 471 h 621"/>
                      <a:gd name="T18" fmla="*/ 139 w 441"/>
                      <a:gd name="T19" fmla="*/ 351 h 621"/>
                      <a:gd name="T20" fmla="*/ 110 w 441"/>
                      <a:gd name="T21" fmla="*/ 251 h 621"/>
                      <a:gd name="T22" fmla="*/ 40 w 441"/>
                      <a:gd name="T23" fmla="*/ 150 h 621"/>
                      <a:gd name="T24" fmla="*/ 28 w 441"/>
                      <a:gd name="T25" fmla="*/ 101 h 621"/>
                      <a:gd name="T26" fmla="*/ 120 w 441"/>
                      <a:gd name="T27" fmla="*/ 201 h 621"/>
                      <a:gd name="T28" fmla="*/ 159 w 441"/>
                      <a:gd name="T29" fmla="*/ 312 h 621"/>
                      <a:gd name="T30" fmla="*/ 169 w 441"/>
                      <a:gd name="T31" fmla="*/ 431 h 621"/>
                      <a:gd name="T32" fmla="*/ 201 w 441"/>
                      <a:gd name="T33" fmla="*/ 513 h 621"/>
                      <a:gd name="T34" fmla="*/ 230 w 441"/>
                      <a:gd name="T35" fmla="*/ 542 h 621"/>
                      <a:gd name="T36" fmla="*/ 201 w 441"/>
                      <a:gd name="T37" fmla="*/ 462 h 621"/>
                      <a:gd name="T38" fmla="*/ 201 w 441"/>
                      <a:gd name="T39" fmla="*/ 382 h 621"/>
                      <a:gd name="T40" fmla="*/ 291 w 441"/>
                      <a:gd name="T41" fmla="*/ 408 h 621"/>
                      <a:gd name="T42" fmla="*/ 380 w 441"/>
                      <a:gd name="T43" fmla="*/ 483 h 621"/>
                      <a:gd name="T44" fmla="*/ 441 w 441"/>
                      <a:gd name="T45" fmla="*/ 572 h 621"/>
                      <a:gd name="T46" fmla="*/ 399 w 441"/>
                      <a:gd name="T47" fmla="*/ 471 h 621"/>
                      <a:gd name="T48" fmla="*/ 302 w 441"/>
                      <a:gd name="T49" fmla="*/ 382 h 621"/>
                      <a:gd name="T50" fmla="*/ 370 w 441"/>
                      <a:gd name="T51" fmla="*/ 403 h 621"/>
                      <a:gd name="T52" fmla="*/ 410 w 441"/>
                      <a:gd name="T53" fmla="*/ 431 h 621"/>
                      <a:gd name="T54" fmla="*/ 370 w 441"/>
                      <a:gd name="T55" fmla="*/ 382 h 621"/>
                      <a:gd name="T56" fmla="*/ 279 w 441"/>
                      <a:gd name="T57" fmla="*/ 351 h 621"/>
                      <a:gd name="T58" fmla="*/ 201 w 441"/>
                      <a:gd name="T59" fmla="*/ 321 h 621"/>
                      <a:gd name="T60" fmla="*/ 159 w 441"/>
                      <a:gd name="T61" fmla="*/ 211 h 621"/>
                      <a:gd name="T62" fmla="*/ 97 w 441"/>
                      <a:gd name="T63" fmla="*/ 131 h 621"/>
                      <a:gd name="T64" fmla="*/ 51 w 441"/>
                      <a:gd name="T65" fmla="*/ 70 h 621"/>
                      <a:gd name="T66" fmla="*/ 28 w 441"/>
                      <a:gd name="T67" fmla="*/ 0 h 621"/>
                      <a:gd name="T68" fmla="*/ 0 w 441"/>
                      <a:gd name="T69" fmla="*/ 19 h 621"/>
                      <a:gd name="T70" fmla="*/ 0 w 441"/>
                      <a:gd name="T71" fmla="*/ 19 h 6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1"/>
                      <a:gd name="T109" fmla="*/ 0 h 621"/>
                      <a:gd name="T110" fmla="*/ 441 w 441"/>
                      <a:gd name="T111" fmla="*/ 621 h 6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1" h="621">
                        <a:moveTo>
                          <a:pt x="0" y="19"/>
                        </a:moveTo>
                        <a:lnTo>
                          <a:pt x="9" y="161"/>
                        </a:lnTo>
                        <a:lnTo>
                          <a:pt x="89" y="262"/>
                        </a:lnTo>
                        <a:lnTo>
                          <a:pt x="139" y="382"/>
                        </a:lnTo>
                        <a:lnTo>
                          <a:pt x="152" y="502"/>
                        </a:lnTo>
                        <a:lnTo>
                          <a:pt x="190" y="553"/>
                        </a:lnTo>
                        <a:lnTo>
                          <a:pt x="291" y="621"/>
                        </a:lnTo>
                        <a:lnTo>
                          <a:pt x="178" y="530"/>
                        </a:lnTo>
                        <a:lnTo>
                          <a:pt x="159" y="471"/>
                        </a:lnTo>
                        <a:lnTo>
                          <a:pt x="139" y="351"/>
                        </a:lnTo>
                        <a:lnTo>
                          <a:pt x="110" y="251"/>
                        </a:lnTo>
                        <a:lnTo>
                          <a:pt x="40" y="150"/>
                        </a:lnTo>
                        <a:lnTo>
                          <a:pt x="28" y="101"/>
                        </a:lnTo>
                        <a:lnTo>
                          <a:pt x="120" y="201"/>
                        </a:lnTo>
                        <a:lnTo>
                          <a:pt x="159" y="312"/>
                        </a:lnTo>
                        <a:lnTo>
                          <a:pt x="169" y="431"/>
                        </a:lnTo>
                        <a:lnTo>
                          <a:pt x="201" y="513"/>
                        </a:lnTo>
                        <a:lnTo>
                          <a:pt x="230" y="542"/>
                        </a:lnTo>
                        <a:lnTo>
                          <a:pt x="201" y="462"/>
                        </a:lnTo>
                        <a:lnTo>
                          <a:pt x="201" y="382"/>
                        </a:lnTo>
                        <a:lnTo>
                          <a:pt x="291" y="408"/>
                        </a:lnTo>
                        <a:lnTo>
                          <a:pt x="380" y="483"/>
                        </a:lnTo>
                        <a:lnTo>
                          <a:pt x="441" y="572"/>
                        </a:lnTo>
                        <a:lnTo>
                          <a:pt x="399" y="471"/>
                        </a:lnTo>
                        <a:lnTo>
                          <a:pt x="302" y="382"/>
                        </a:lnTo>
                        <a:lnTo>
                          <a:pt x="370" y="403"/>
                        </a:lnTo>
                        <a:lnTo>
                          <a:pt x="410" y="431"/>
                        </a:lnTo>
                        <a:lnTo>
                          <a:pt x="370" y="382"/>
                        </a:lnTo>
                        <a:lnTo>
                          <a:pt x="279" y="351"/>
                        </a:lnTo>
                        <a:lnTo>
                          <a:pt x="201" y="321"/>
                        </a:lnTo>
                        <a:lnTo>
                          <a:pt x="159" y="211"/>
                        </a:lnTo>
                        <a:lnTo>
                          <a:pt x="97" y="131"/>
                        </a:lnTo>
                        <a:lnTo>
                          <a:pt x="51" y="70"/>
                        </a:lnTo>
                        <a:lnTo>
                          <a:pt x="28"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6" name="Freeform 56">
                    <a:extLst>
                      <a:ext uri="{FF2B5EF4-FFF2-40B4-BE49-F238E27FC236}">
                        <a16:creationId xmlns:a16="http://schemas.microsoft.com/office/drawing/2014/main" id="{5E1F3D71-D14A-AE3D-C927-A7ADC814525B}"/>
                      </a:ext>
                    </a:extLst>
                  </p:cNvPr>
                  <p:cNvSpPr>
                    <a:spLocks/>
                  </p:cNvSpPr>
                  <p:nvPr/>
                </p:nvSpPr>
                <p:spPr bwMode="auto">
                  <a:xfrm>
                    <a:off x="3786" y="1822"/>
                    <a:ext cx="111" cy="157"/>
                  </a:xfrm>
                  <a:custGeom>
                    <a:avLst/>
                    <a:gdLst>
                      <a:gd name="T0" fmla="*/ 0 w 222"/>
                      <a:gd name="T1" fmla="*/ 23 h 313"/>
                      <a:gd name="T2" fmla="*/ 81 w 222"/>
                      <a:gd name="T3" fmla="*/ 72 h 313"/>
                      <a:gd name="T4" fmla="*/ 121 w 222"/>
                      <a:gd name="T5" fmla="*/ 131 h 313"/>
                      <a:gd name="T6" fmla="*/ 112 w 222"/>
                      <a:gd name="T7" fmla="*/ 192 h 313"/>
                      <a:gd name="T8" fmla="*/ 173 w 222"/>
                      <a:gd name="T9" fmla="*/ 251 h 313"/>
                      <a:gd name="T10" fmla="*/ 190 w 222"/>
                      <a:gd name="T11" fmla="*/ 313 h 313"/>
                      <a:gd name="T12" fmla="*/ 182 w 222"/>
                      <a:gd name="T13" fmla="*/ 243 h 313"/>
                      <a:gd name="T14" fmla="*/ 152 w 222"/>
                      <a:gd name="T15" fmla="*/ 201 h 313"/>
                      <a:gd name="T16" fmla="*/ 140 w 222"/>
                      <a:gd name="T17" fmla="*/ 142 h 313"/>
                      <a:gd name="T18" fmla="*/ 222 w 222"/>
                      <a:gd name="T19" fmla="*/ 173 h 313"/>
                      <a:gd name="T20" fmla="*/ 152 w 222"/>
                      <a:gd name="T21" fmla="*/ 112 h 313"/>
                      <a:gd name="T22" fmla="*/ 112 w 222"/>
                      <a:gd name="T23" fmla="*/ 43 h 313"/>
                      <a:gd name="T24" fmla="*/ 51 w 222"/>
                      <a:gd name="T25" fmla="*/ 23 h 313"/>
                      <a:gd name="T26" fmla="*/ 13 w 222"/>
                      <a:gd name="T27" fmla="*/ 0 h 313"/>
                      <a:gd name="T28" fmla="*/ 0 w 222"/>
                      <a:gd name="T29" fmla="*/ 23 h 313"/>
                      <a:gd name="T30" fmla="*/ 0 w 222"/>
                      <a:gd name="T31" fmla="*/ 23 h 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2"/>
                      <a:gd name="T49" fmla="*/ 0 h 313"/>
                      <a:gd name="T50" fmla="*/ 222 w 222"/>
                      <a:gd name="T51" fmla="*/ 313 h 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2" h="313">
                        <a:moveTo>
                          <a:pt x="0" y="23"/>
                        </a:moveTo>
                        <a:lnTo>
                          <a:pt x="81" y="72"/>
                        </a:lnTo>
                        <a:lnTo>
                          <a:pt x="121" y="131"/>
                        </a:lnTo>
                        <a:lnTo>
                          <a:pt x="112" y="192"/>
                        </a:lnTo>
                        <a:lnTo>
                          <a:pt x="173" y="251"/>
                        </a:lnTo>
                        <a:lnTo>
                          <a:pt x="190" y="313"/>
                        </a:lnTo>
                        <a:lnTo>
                          <a:pt x="182" y="243"/>
                        </a:lnTo>
                        <a:lnTo>
                          <a:pt x="152" y="201"/>
                        </a:lnTo>
                        <a:lnTo>
                          <a:pt x="140" y="142"/>
                        </a:lnTo>
                        <a:lnTo>
                          <a:pt x="222" y="173"/>
                        </a:lnTo>
                        <a:lnTo>
                          <a:pt x="152" y="112"/>
                        </a:lnTo>
                        <a:lnTo>
                          <a:pt x="112" y="43"/>
                        </a:lnTo>
                        <a:lnTo>
                          <a:pt x="51" y="23"/>
                        </a:lnTo>
                        <a:lnTo>
                          <a:pt x="13"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7" name="Freeform 57">
                    <a:extLst>
                      <a:ext uri="{FF2B5EF4-FFF2-40B4-BE49-F238E27FC236}">
                        <a16:creationId xmlns:a16="http://schemas.microsoft.com/office/drawing/2014/main" id="{E489425A-07F2-BE49-8C5B-9B6BAF58AF58}"/>
                      </a:ext>
                    </a:extLst>
                  </p:cNvPr>
                  <p:cNvSpPr>
                    <a:spLocks/>
                  </p:cNvSpPr>
                  <p:nvPr/>
                </p:nvSpPr>
                <p:spPr bwMode="auto">
                  <a:xfrm>
                    <a:off x="3576" y="2080"/>
                    <a:ext cx="60" cy="135"/>
                  </a:xfrm>
                  <a:custGeom>
                    <a:avLst/>
                    <a:gdLst>
                      <a:gd name="T0" fmla="*/ 120 w 120"/>
                      <a:gd name="T1" fmla="*/ 28 h 270"/>
                      <a:gd name="T2" fmla="*/ 113 w 120"/>
                      <a:gd name="T3" fmla="*/ 99 h 270"/>
                      <a:gd name="T4" fmla="*/ 61 w 120"/>
                      <a:gd name="T5" fmla="*/ 150 h 270"/>
                      <a:gd name="T6" fmla="*/ 31 w 120"/>
                      <a:gd name="T7" fmla="*/ 230 h 270"/>
                      <a:gd name="T8" fmla="*/ 0 w 120"/>
                      <a:gd name="T9" fmla="*/ 270 h 270"/>
                      <a:gd name="T10" fmla="*/ 31 w 120"/>
                      <a:gd name="T11" fmla="*/ 188 h 270"/>
                      <a:gd name="T12" fmla="*/ 52 w 120"/>
                      <a:gd name="T13" fmla="*/ 127 h 270"/>
                      <a:gd name="T14" fmla="*/ 78 w 120"/>
                      <a:gd name="T15" fmla="*/ 99 h 270"/>
                      <a:gd name="T16" fmla="*/ 113 w 120"/>
                      <a:gd name="T17" fmla="*/ 0 h 270"/>
                      <a:gd name="T18" fmla="*/ 120 w 120"/>
                      <a:gd name="T19" fmla="*/ 28 h 270"/>
                      <a:gd name="T20" fmla="*/ 120 w 120"/>
                      <a:gd name="T21" fmla="*/ 28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0"/>
                      <a:gd name="T35" fmla="*/ 120 w 120"/>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0">
                        <a:moveTo>
                          <a:pt x="120" y="28"/>
                        </a:moveTo>
                        <a:lnTo>
                          <a:pt x="113" y="99"/>
                        </a:lnTo>
                        <a:lnTo>
                          <a:pt x="61" y="150"/>
                        </a:lnTo>
                        <a:lnTo>
                          <a:pt x="31" y="230"/>
                        </a:lnTo>
                        <a:lnTo>
                          <a:pt x="0" y="270"/>
                        </a:lnTo>
                        <a:lnTo>
                          <a:pt x="31" y="188"/>
                        </a:lnTo>
                        <a:lnTo>
                          <a:pt x="52" y="127"/>
                        </a:lnTo>
                        <a:lnTo>
                          <a:pt x="78" y="99"/>
                        </a:lnTo>
                        <a:lnTo>
                          <a:pt x="113" y="0"/>
                        </a:lnTo>
                        <a:lnTo>
                          <a:pt x="1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8" name="Freeform 58">
                    <a:extLst>
                      <a:ext uri="{FF2B5EF4-FFF2-40B4-BE49-F238E27FC236}">
                        <a16:creationId xmlns:a16="http://schemas.microsoft.com/office/drawing/2014/main" id="{EBC0C38F-2F51-723B-535F-7D6A9E5D4614}"/>
                      </a:ext>
                    </a:extLst>
                  </p:cNvPr>
                  <p:cNvSpPr>
                    <a:spLocks/>
                  </p:cNvSpPr>
                  <p:nvPr/>
                </p:nvSpPr>
                <p:spPr bwMode="auto">
                  <a:xfrm>
                    <a:off x="3447" y="1923"/>
                    <a:ext cx="214" cy="160"/>
                  </a:xfrm>
                  <a:custGeom>
                    <a:avLst/>
                    <a:gdLst>
                      <a:gd name="T0" fmla="*/ 428 w 428"/>
                      <a:gd name="T1" fmla="*/ 0 h 319"/>
                      <a:gd name="T2" fmla="*/ 310 w 428"/>
                      <a:gd name="T3" fmla="*/ 72 h 319"/>
                      <a:gd name="T4" fmla="*/ 158 w 428"/>
                      <a:gd name="T5" fmla="*/ 181 h 319"/>
                      <a:gd name="T6" fmla="*/ 0 w 428"/>
                      <a:gd name="T7" fmla="*/ 319 h 319"/>
                      <a:gd name="T8" fmla="*/ 198 w 428"/>
                      <a:gd name="T9" fmla="*/ 162 h 319"/>
                      <a:gd name="T10" fmla="*/ 319 w 428"/>
                      <a:gd name="T11" fmla="*/ 80 h 319"/>
                      <a:gd name="T12" fmla="*/ 409 w 428"/>
                      <a:gd name="T13" fmla="*/ 42 h 319"/>
                      <a:gd name="T14" fmla="*/ 428 w 428"/>
                      <a:gd name="T15" fmla="*/ 0 h 319"/>
                      <a:gd name="T16" fmla="*/ 428 w 428"/>
                      <a:gd name="T17" fmla="*/ 0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8"/>
                      <a:gd name="T28" fmla="*/ 0 h 319"/>
                      <a:gd name="T29" fmla="*/ 428 w 428"/>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8" h="319">
                        <a:moveTo>
                          <a:pt x="428" y="0"/>
                        </a:moveTo>
                        <a:lnTo>
                          <a:pt x="310" y="72"/>
                        </a:lnTo>
                        <a:lnTo>
                          <a:pt x="158" y="181"/>
                        </a:lnTo>
                        <a:lnTo>
                          <a:pt x="0" y="319"/>
                        </a:lnTo>
                        <a:lnTo>
                          <a:pt x="198" y="162"/>
                        </a:lnTo>
                        <a:lnTo>
                          <a:pt x="319" y="80"/>
                        </a:lnTo>
                        <a:lnTo>
                          <a:pt x="409" y="42"/>
                        </a:lnTo>
                        <a:lnTo>
                          <a:pt x="4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89" name="Freeform 59">
                    <a:extLst>
                      <a:ext uri="{FF2B5EF4-FFF2-40B4-BE49-F238E27FC236}">
                        <a16:creationId xmlns:a16="http://schemas.microsoft.com/office/drawing/2014/main" id="{C3CEB025-8E65-9259-CF5C-F586F85C697B}"/>
                      </a:ext>
                    </a:extLst>
                  </p:cNvPr>
                  <p:cNvSpPr>
                    <a:spLocks/>
                  </p:cNvSpPr>
                  <p:nvPr/>
                </p:nvSpPr>
                <p:spPr bwMode="auto">
                  <a:xfrm>
                    <a:off x="3405" y="2080"/>
                    <a:ext cx="42" cy="29"/>
                  </a:xfrm>
                  <a:custGeom>
                    <a:avLst/>
                    <a:gdLst>
                      <a:gd name="T0" fmla="*/ 84 w 84"/>
                      <a:gd name="T1" fmla="*/ 0 h 59"/>
                      <a:gd name="T2" fmla="*/ 12 w 84"/>
                      <a:gd name="T3" fmla="*/ 5 h 59"/>
                      <a:gd name="T4" fmla="*/ 0 w 84"/>
                      <a:gd name="T5" fmla="*/ 59 h 59"/>
                      <a:gd name="T6" fmla="*/ 40 w 84"/>
                      <a:gd name="T7" fmla="*/ 28 h 59"/>
                      <a:gd name="T8" fmla="*/ 84 w 84"/>
                      <a:gd name="T9" fmla="*/ 0 h 59"/>
                      <a:gd name="T10" fmla="*/ 84 w 84"/>
                      <a:gd name="T11" fmla="*/ 0 h 59"/>
                      <a:gd name="T12" fmla="*/ 0 60000 65536"/>
                      <a:gd name="T13" fmla="*/ 0 60000 65536"/>
                      <a:gd name="T14" fmla="*/ 0 60000 65536"/>
                      <a:gd name="T15" fmla="*/ 0 60000 65536"/>
                      <a:gd name="T16" fmla="*/ 0 60000 65536"/>
                      <a:gd name="T17" fmla="*/ 0 60000 65536"/>
                      <a:gd name="T18" fmla="*/ 0 w 84"/>
                      <a:gd name="T19" fmla="*/ 0 h 59"/>
                      <a:gd name="T20" fmla="*/ 84 w 84"/>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84" h="59">
                        <a:moveTo>
                          <a:pt x="84" y="0"/>
                        </a:moveTo>
                        <a:lnTo>
                          <a:pt x="12" y="5"/>
                        </a:lnTo>
                        <a:lnTo>
                          <a:pt x="0" y="59"/>
                        </a:lnTo>
                        <a:lnTo>
                          <a:pt x="40" y="28"/>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0" name="Freeform 60">
                    <a:extLst>
                      <a:ext uri="{FF2B5EF4-FFF2-40B4-BE49-F238E27FC236}">
                        <a16:creationId xmlns:a16="http://schemas.microsoft.com/office/drawing/2014/main" id="{4598651C-BA3E-E746-E370-12691AB7E63A}"/>
                      </a:ext>
                    </a:extLst>
                  </p:cNvPr>
                  <p:cNvSpPr>
                    <a:spLocks/>
                  </p:cNvSpPr>
                  <p:nvPr/>
                </p:nvSpPr>
                <p:spPr bwMode="auto">
                  <a:xfrm>
                    <a:off x="3405" y="2114"/>
                    <a:ext cx="81" cy="272"/>
                  </a:xfrm>
                  <a:custGeom>
                    <a:avLst/>
                    <a:gdLst>
                      <a:gd name="T0" fmla="*/ 40 w 162"/>
                      <a:gd name="T1" fmla="*/ 0 h 544"/>
                      <a:gd name="T2" fmla="*/ 21 w 162"/>
                      <a:gd name="T3" fmla="*/ 91 h 544"/>
                      <a:gd name="T4" fmla="*/ 33 w 162"/>
                      <a:gd name="T5" fmla="*/ 181 h 544"/>
                      <a:gd name="T6" fmla="*/ 103 w 162"/>
                      <a:gd name="T7" fmla="*/ 270 h 544"/>
                      <a:gd name="T8" fmla="*/ 130 w 162"/>
                      <a:gd name="T9" fmla="*/ 369 h 544"/>
                      <a:gd name="T10" fmla="*/ 162 w 162"/>
                      <a:gd name="T11" fmla="*/ 544 h 544"/>
                      <a:gd name="T12" fmla="*/ 111 w 162"/>
                      <a:gd name="T13" fmla="*/ 382 h 544"/>
                      <a:gd name="T14" fmla="*/ 52 w 162"/>
                      <a:gd name="T15" fmla="*/ 281 h 544"/>
                      <a:gd name="T16" fmla="*/ 73 w 162"/>
                      <a:gd name="T17" fmla="*/ 262 h 544"/>
                      <a:gd name="T18" fmla="*/ 33 w 162"/>
                      <a:gd name="T19" fmla="*/ 202 h 544"/>
                      <a:gd name="T20" fmla="*/ 12 w 162"/>
                      <a:gd name="T21" fmla="*/ 162 h 544"/>
                      <a:gd name="T22" fmla="*/ 0 w 162"/>
                      <a:gd name="T23" fmla="*/ 82 h 544"/>
                      <a:gd name="T24" fmla="*/ 0 w 162"/>
                      <a:gd name="T25" fmla="*/ 50 h 544"/>
                      <a:gd name="T26" fmla="*/ 40 w 162"/>
                      <a:gd name="T27" fmla="*/ 0 h 544"/>
                      <a:gd name="T28" fmla="*/ 40 w 162"/>
                      <a:gd name="T29" fmla="*/ 0 h 5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544"/>
                      <a:gd name="T47" fmla="*/ 162 w 162"/>
                      <a:gd name="T48" fmla="*/ 544 h 5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544">
                        <a:moveTo>
                          <a:pt x="40" y="0"/>
                        </a:moveTo>
                        <a:lnTo>
                          <a:pt x="21" y="91"/>
                        </a:lnTo>
                        <a:lnTo>
                          <a:pt x="33" y="181"/>
                        </a:lnTo>
                        <a:lnTo>
                          <a:pt x="103" y="270"/>
                        </a:lnTo>
                        <a:lnTo>
                          <a:pt x="130" y="369"/>
                        </a:lnTo>
                        <a:lnTo>
                          <a:pt x="162" y="544"/>
                        </a:lnTo>
                        <a:lnTo>
                          <a:pt x="111" y="382"/>
                        </a:lnTo>
                        <a:lnTo>
                          <a:pt x="52" y="281"/>
                        </a:lnTo>
                        <a:lnTo>
                          <a:pt x="73" y="262"/>
                        </a:lnTo>
                        <a:lnTo>
                          <a:pt x="33" y="202"/>
                        </a:lnTo>
                        <a:lnTo>
                          <a:pt x="12" y="162"/>
                        </a:lnTo>
                        <a:lnTo>
                          <a:pt x="0" y="82"/>
                        </a:lnTo>
                        <a:lnTo>
                          <a:pt x="0" y="5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1" name="Freeform 61">
                    <a:extLst>
                      <a:ext uri="{FF2B5EF4-FFF2-40B4-BE49-F238E27FC236}">
                        <a16:creationId xmlns:a16="http://schemas.microsoft.com/office/drawing/2014/main" id="{F2507A04-D219-0AFC-65E6-94B9B51D2391}"/>
                      </a:ext>
                    </a:extLst>
                  </p:cNvPr>
                  <p:cNvSpPr>
                    <a:spLocks/>
                  </p:cNvSpPr>
                  <p:nvPr/>
                </p:nvSpPr>
                <p:spPr bwMode="auto">
                  <a:xfrm>
                    <a:off x="3441" y="2044"/>
                    <a:ext cx="100" cy="316"/>
                  </a:xfrm>
                  <a:custGeom>
                    <a:avLst/>
                    <a:gdLst>
                      <a:gd name="T0" fmla="*/ 68 w 199"/>
                      <a:gd name="T1" fmla="*/ 28 h 632"/>
                      <a:gd name="T2" fmla="*/ 38 w 199"/>
                      <a:gd name="T3" fmla="*/ 28 h 632"/>
                      <a:gd name="T4" fmla="*/ 30 w 199"/>
                      <a:gd name="T5" fmla="*/ 72 h 632"/>
                      <a:gd name="T6" fmla="*/ 30 w 199"/>
                      <a:gd name="T7" fmla="*/ 152 h 632"/>
                      <a:gd name="T8" fmla="*/ 0 w 199"/>
                      <a:gd name="T9" fmla="*/ 199 h 632"/>
                      <a:gd name="T10" fmla="*/ 11 w 199"/>
                      <a:gd name="T11" fmla="*/ 269 h 632"/>
                      <a:gd name="T12" fmla="*/ 49 w 199"/>
                      <a:gd name="T13" fmla="*/ 342 h 632"/>
                      <a:gd name="T14" fmla="*/ 89 w 199"/>
                      <a:gd name="T15" fmla="*/ 421 h 632"/>
                      <a:gd name="T16" fmla="*/ 108 w 199"/>
                      <a:gd name="T17" fmla="*/ 492 h 632"/>
                      <a:gd name="T18" fmla="*/ 98 w 199"/>
                      <a:gd name="T19" fmla="*/ 560 h 632"/>
                      <a:gd name="T20" fmla="*/ 138 w 199"/>
                      <a:gd name="T21" fmla="*/ 632 h 632"/>
                      <a:gd name="T22" fmla="*/ 131 w 199"/>
                      <a:gd name="T23" fmla="*/ 585 h 632"/>
                      <a:gd name="T24" fmla="*/ 131 w 199"/>
                      <a:gd name="T25" fmla="*/ 503 h 632"/>
                      <a:gd name="T26" fmla="*/ 199 w 199"/>
                      <a:gd name="T27" fmla="*/ 532 h 632"/>
                      <a:gd name="T28" fmla="*/ 138 w 199"/>
                      <a:gd name="T29" fmla="*/ 461 h 632"/>
                      <a:gd name="T30" fmla="*/ 89 w 199"/>
                      <a:gd name="T31" fmla="*/ 361 h 632"/>
                      <a:gd name="T32" fmla="*/ 38 w 199"/>
                      <a:gd name="T33" fmla="*/ 260 h 632"/>
                      <a:gd name="T34" fmla="*/ 30 w 199"/>
                      <a:gd name="T35" fmla="*/ 190 h 632"/>
                      <a:gd name="T36" fmla="*/ 38 w 199"/>
                      <a:gd name="T37" fmla="*/ 152 h 632"/>
                      <a:gd name="T38" fmla="*/ 49 w 199"/>
                      <a:gd name="T39" fmla="*/ 77 h 632"/>
                      <a:gd name="T40" fmla="*/ 79 w 199"/>
                      <a:gd name="T41" fmla="*/ 0 h 632"/>
                      <a:gd name="T42" fmla="*/ 68 w 199"/>
                      <a:gd name="T43" fmla="*/ 28 h 632"/>
                      <a:gd name="T44" fmla="*/ 68 w 199"/>
                      <a:gd name="T45" fmla="*/ 28 h 6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632"/>
                      <a:gd name="T71" fmla="*/ 199 w 199"/>
                      <a:gd name="T72" fmla="*/ 632 h 6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632">
                        <a:moveTo>
                          <a:pt x="68" y="28"/>
                        </a:moveTo>
                        <a:lnTo>
                          <a:pt x="38" y="28"/>
                        </a:lnTo>
                        <a:lnTo>
                          <a:pt x="30" y="72"/>
                        </a:lnTo>
                        <a:lnTo>
                          <a:pt x="30" y="152"/>
                        </a:lnTo>
                        <a:lnTo>
                          <a:pt x="0" y="199"/>
                        </a:lnTo>
                        <a:lnTo>
                          <a:pt x="11" y="269"/>
                        </a:lnTo>
                        <a:lnTo>
                          <a:pt x="49" y="342"/>
                        </a:lnTo>
                        <a:lnTo>
                          <a:pt x="89" y="421"/>
                        </a:lnTo>
                        <a:lnTo>
                          <a:pt x="108" y="492"/>
                        </a:lnTo>
                        <a:lnTo>
                          <a:pt x="98" y="560"/>
                        </a:lnTo>
                        <a:lnTo>
                          <a:pt x="138" y="632"/>
                        </a:lnTo>
                        <a:lnTo>
                          <a:pt x="131" y="585"/>
                        </a:lnTo>
                        <a:lnTo>
                          <a:pt x="131" y="503"/>
                        </a:lnTo>
                        <a:lnTo>
                          <a:pt x="199" y="532"/>
                        </a:lnTo>
                        <a:lnTo>
                          <a:pt x="138" y="461"/>
                        </a:lnTo>
                        <a:lnTo>
                          <a:pt x="89" y="361"/>
                        </a:lnTo>
                        <a:lnTo>
                          <a:pt x="38" y="260"/>
                        </a:lnTo>
                        <a:lnTo>
                          <a:pt x="30" y="190"/>
                        </a:lnTo>
                        <a:lnTo>
                          <a:pt x="38" y="152"/>
                        </a:lnTo>
                        <a:lnTo>
                          <a:pt x="49" y="77"/>
                        </a:lnTo>
                        <a:lnTo>
                          <a:pt x="79" y="0"/>
                        </a:lnTo>
                        <a:lnTo>
                          <a:pt x="6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2" name="Freeform 62">
                    <a:extLst>
                      <a:ext uri="{FF2B5EF4-FFF2-40B4-BE49-F238E27FC236}">
                        <a16:creationId xmlns:a16="http://schemas.microsoft.com/office/drawing/2014/main" id="{1868EC12-AE7C-DD2E-89B5-7259F3B67AC4}"/>
                      </a:ext>
                    </a:extLst>
                  </p:cNvPr>
                  <p:cNvSpPr>
                    <a:spLocks/>
                  </p:cNvSpPr>
                  <p:nvPr/>
                </p:nvSpPr>
                <p:spPr bwMode="auto">
                  <a:xfrm>
                    <a:off x="3902" y="1617"/>
                    <a:ext cx="282" cy="202"/>
                  </a:xfrm>
                  <a:custGeom>
                    <a:avLst/>
                    <a:gdLst>
                      <a:gd name="T0" fmla="*/ 0 w 563"/>
                      <a:gd name="T1" fmla="*/ 110 h 403"/>
                      <a:gd name="T2" fmla="*/ 120 w 563"/>
                      <a:gd name="T3" fmla="*/ 103 h 403"/>
                      <a:gd name="T4" fmla="*/ 253 w 563"/>
                      <a:gd name="T5" fmla="*/ 71 h 403"/>
                      <a:gd name="T6" fmla="*/ 299 w 563"/>
                      <a:gd name="T7" fmla="*/ 10 h 403"/>
                      <a:gd name="T8" fmla="*/ 493 w 563"/>
                      <a:gd name="T9" fmla="*/ 0 h 403"/>
                      <a:gd name="T10" fmla="*/ 322 w 563"/>
                      <a:gd name="T11" fmla="*/ 32 h 403"/>
                      <a:gd name="T12" fmla="*/ 274 w 563"/>
                      <a:gd name="T13" fmla="*/ 93 h 403"/>
                      <a:gd name="T14" fmla="*/ 202 w 563"/>
                      <a:gd name="T15" fmla="*/ 110 h 403"/>
                      <a:gd name="T16" fmla="*/ 261 w 563"/>
                      <a:gd name="T17" fmla="*/ 211 h 403"/>
                      <a:gd name="T18" fmla="*/ 432 w 563"/>
                      <a:gd name="T19" fmla="*/ 302 h 403"/>
                      <a:gd name="T20" fmla="*/ 563 w 563"/>
                      <a:gd name="T21" fmla="*/ 312 h 403"/>
                      <a:gd name="T22" fmla="*/ 442 w 563"/>
                      <a:gd name="T23" fmla="*/ 312 h 403"/>
                      <a:gd name="T24" fmla="*/ 442 w 563"/>
                      <a:gd name="T25" fmla="*/ 403 h 403"/>
                      <a:gd name="T26" fmla="*/ 383 w 563"/>
                      <a:gd name="T27" fmla="*/ 312 h 403"/>
                      <a:gd name="T28" fmla="*/ 253 w 563"/>
                      <a:gd name="T29" fmla="*/ 234 h 403"/>
                      <a:gd name="T30" fmla="*/ 162 w 563"/>
                      <a:gd name="T31" fmla="*/ 122 h 403"/>
                      <a:gd name="T32" fmla="*/ 0 w 563"/>
                      <a:gd name="T33" fmla="*/ 122 h 403"/>
                      <a:gd name="T34" fmla="*/ 0 w 563"/>
                      <a:gd name="T35" fmla="*/ 110 h 403"/>
                      <a:gd name="T36" fmla="*/ 0 w 563"/>
                      <a:gd name="T37" fmla="*/ 110 h 4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3"/>
                      <a:gd name="T58" fmla="*/ 0 h 403"/>
                      <a:gd name="T59" fmla="*/ 563 w 563"/>
                      <a:gd name="T60" fmla="*/ 403 h 4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3" h="403">
                        <a:moveTo>
                          <a:pt x="0" y="110"/>
                        </a:moveTo>
                        <a:lnTo>
                          <a:pt x="120" y="103"/>
                        </a:lnTo>
                        <a:lnTo>
                          <a:pt x="253" y="71"/>
                        </a:lnTo>
                        <a:lnTo>
                          <a:pt x="299" y="10"/>
                        </a:lnTo>
                        <a:lnTo>
                          <a:pt x="493" y="0"/>
                        </a:lnTo>
                        <a:lnTo>
                          <a:pt x="322" y="32"/>
                        </a:lnTo>
                        <a:lnTo>
                          <a:pt x="274" y="93"/>
                        </a:lnTo>
                        <a:lnTo>
                          <a:pt x="202" y="110"/>
                        </a:lnTo>
                        <a:lnTo>
                          <a:pt x="261" y="211"/>
                        </a:lnTo>
                        <a:lnTo>
                          <a:pt x="432" y="302"/>
                        </a:lnTo>
                        <a:lnTo>
                          <a:pt x="563" y="312"/>
                        </a:lnTo>
                        <a:lnTo>
                          <a:pt x="442" y="312"/>
                        </a:lnTo>
                        <a:lnTo>
                          <a:pt x="442" y="403"/>
                        </a:lnTo>
                        <a:lnTo>
                          <a:pt x="383" y="312"/>
                        </a:lnTo>
                        <a:lnTo>
                          <a:pt x="253" y="234"/>
                        </a:lnTo>
                        <a:lnTo>
                          <a:pt x="162" y="122"/>
                        </a:lnTo>
                        <a:lnTo>
                          <a:pt x="0" y="122"/>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3" name="Freeform 63">
                    <a:extLst>
                      <a:ext uri="{FF2B5EF4-FFF2-40B4-BE49-F238E27FC236}">
                        <a16:creationId xmlns:a16="http://schemas.microsoft.com/office/drawing/2014/main" id="{C6923018-9CBF-8D0D-3368-CF15B47CDA7E}"/>
                      </a:ext>
                    </a:extLst>
                  </p:cNvPr>
                  <p:cNvSpPr>
                    <a:spLocks/>
                  </p:cNvSpPr>
                  <p:nvPr/>
                </p:nvSpPr>
                <p:spPr bwMode="auto">
                  <a:xfrm>
                    <a:off x="3670" y="1508"/>
                    <a:ext cx="303" cy="89"/>
                  </a:xfrm>
                  <a:custGeom>
                    <a:avLst/>
                    <a:gdLst>
                      <a:gd name="T0" fmla="*/ 21 w 604"/>
                      <a:gd name="T1" fmla="*/ 60 h 178"/>
                      <a:gd name="T2" fmla="*/ 93 w 604"/>
                      <a:gd name="T3" fmla="*/ 21 h 178"/>
                      <a:gd name="T4" fmla="*/ 190 w 604"/>
                      <a:gd name="T5" fmla="*/ 47 h 178"/>
                      <a:gd name="T6" fmla="*/ 313 w 604"/>
                      <a:gd name="T7" fmla="*/ 0 h 178"/>
                      <a:gd name="T8" fmla="*/ 252 w 604"/>
                      <a:gd name="T9" fmla="*/ 60 h 178"/>
                      <a:gd name="T10" fmla="*/ 353 w 604"/>
                      <a:gd name="T11" fmla="*/ 89 h 178"/>
                      <a:gd name="T12" fmla="*/ 492 w 604"/>
                      <a:gd name="T13" fmla="*/ 0 h 178"/>
                      <a:gd name="T14" fmla="*/ 604 w 604"/>
                      <a:gd name="T15" fmla="*/ 21 h 178"/>
                      <a:gd name="T16" fmla="*/ 492 w 604"/>
                      <a:gd name="T17" fmla="*/ 7 h 178"/>
                      <a:gd name="T18" fmla="*/ 365 w 604"/>
                      <a:gd name="T19" fmla="*/ 100 h 178"/>
                      <a:gd name="T20" fmla="*/ 395 w 604"/>
                      <a:gd name="T21" fmla="*/ 178 h 178"/>
                      <a:gd name="T22" fmla="*/ 332 w 604"/>
                      <a:gd name="T23" fmla="*/ 108 h 178"/>
                      <a:gd name="T24" fmla="*/ 245 w 604"/>
                      <a:gd name="T25" fmla="*/ 89 h 178"/>
                      <a:gd name="T26" fmla="*/ 213 w 604"/>
                      <a:gd name="T27" fmla="*/ 119 h 178"/>
                      <a:gd name="T28" fmla="*/ 163 w 604"/>
                      <a:gd name="T29" fmla="*/ 68 h 178"/>
                      <a:gd name="T30" fmla="*/ 102 w 604"/>
                      <a:gd name="T31" fmla="*/ 38 h 178"/>
                      <a:gd name="T32" fmla="*/ 0 w 604"/>
                      <a:gd name="T33" fmla="*/ 78 h 178"/>
                      <a:gd name="T34" fmla="*/ 21 w 604"/>
                      <a:gd name="T35" fmla="*/ 60 h 178"/>
                      <a:gd name="T36" fmla="*/ 21 w 604"/>
                      <a:gd name="T37" fmla="*/ 6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4"/>
                      <a:gd name="T58" fmla="*/ 0 h 178"/>
                      <a:gd name="T59" fmla="*/ 604 w 604"/>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4" h="178">
                        <a:moveTo>
                          <a:pt x="21" y="60"/>
                        </a:moveTo>
                        <a:lnTo>
                          <a:pt x="93" y="21"/>
                        </a:lnTo>
                        <a:lnTo>
                          <a:pt x="190" y="47"/>
                        </a:lnTo>
                        <a:lnTo>
                          <a:pt x="313" y="0"/>
                        </a:lnTo>
                        <a:lnTo>
                          <a:pt x="252" y="60"/>
                        </a:lnTo>
                        <a:lnTo>
                          <a:pt x="353" y="89"/>
                        </a:lnTo>
                        <a:lnTo>
                          <a:pt x="492" y="0"/>
                        </a:lnTo>
                        <a:lnTo>
                          <a:pt x="604" y="21"/>
                        </a:lnTo>
                        <a:lnTo>
                          <a:pt x="492" y="7"/>
                        </a:lnTo>
                        <a:lnTo>
                          <a:pt x="365" y="100"/>
                        </a:lnTo>
                        <a:lnTo>
                          <a:pt x="395" y="178"/>
                        </a:lnTo>
                        <a:lnTo>
                          <a:pt x="332" y="108"/>
                        </a:lnTo>
                        <a:lnTo>
                          <a:pt x="245" y="89"/>
                        </a:lnTo>
                        <a:lnTo>
                          <a:pt x="213" y="119"/>
                        </a:lnTo>
                        <a:lnTo>
                          <a:pt x="163" y="68"/>
                        </a:lnTo>
                        <a:lnTo>
                          <a:pt x="102" y="38"/>
                        </a:lnTo>
                        <a:lnTo>
                          <a:pt x="0" y="78"/>
                        </a:lnTo>
                        <a:lnTo>
                          <a:pt x="2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4" name="Freeform 64">
                    <a:extLst>
                      <a:ext uri="{FF2B5EF4-FFF2-40B4-BE49-F238E27FC236}">
                        <a16:creationId xmlns:a16="http://schemas.microsoft.com/office/drawing/2014/main" id="{6F5FC875-87BE-8CEC-CBDA-1BDC35581DBF}"/>
                      </a:ext>
                    </a:extLst>
                  </p:cNvPr>
                  <p:cNvSpPr>
                    <a:spLocks/>
                  </p:cNvSpPr>
                  <p:nvPr/>
                </p:nvSpPr>
                <p:spPr bwMode="auto">
                  <a:xfrm>
                    <a:off x="3696" y="1578"/>
                    <a:ext cx="157" cy="94"/>
                  </a:xfrm>
                  <a:custGeom>
                    <a:avLst/>
                    <a:gdLst>
                      <a:gd name="T0" fmla="*/ 0 w 314"/>
                      <a:gd name="T1" fmla="*/ 10 h 188"/>
                      <a:gd name="T2" fmla="*/ 122 w 314"/>
                      <a:gd name="T3" fmla="*/ 0 h 188"/>
                      <a:gd name="T4" fmla="*/ 152 w 314"/>
                      <a:gd name="T5" fmla="*/ 99 h 188"/>
                      <a:gd name="T6" fmla="*/ 251 w 314"/>
                      <a:gd name="T7" fmla="*/ 110 h 188"/>
                      <a:gd name="T8" fmla="*/ 314 w 314"/>
                      <a:gd name="T9" fmla="*/ 181 h 188"/>
                      <a:gd name="T10" fmla="*/ 243 w 314"/>
                      <a:gd name="T11" fmla="*/ 139 h 188"/>
                      <a:gd name="T12" fmla="*/ 152 w 314"/>
                      <a:gd name="T13" fmla="*/ 120 h 188"/>
                      <a:gd name="T14" fmla="*/ 131 w 314"/>
                      <a:gd name="T15" fmla="*/ 188 h 188"/>
                      <a:gd name="T16" fmla="*/ 112 w 314"/>
                      <a:gd name="T17" fmla="*/ 110 h 188"/>
                      <a:gd name="T18" fmla="*/ 122 w 314"/>
                      <a:gd name="T19" fmla="*/ 110 h 188"/>
                      <a:gd name="T20" fmla="*/ 112 w 314"/>
                      <a:gd name="T21" fmla="*/ 17 h 188"/>
                      <a:gd name="T22" fmla="*/ 0 w 314"/>
                      <a:gd name="T23" fmla="*/ 50 h 188"/>
                      <a:gd name="T24" fmla="*/ 0 w 314"/>
                      <a:gd name="T25" fmla="*/ 10 h 188"/>
                      <a:gd name="T26" fmla="*/ 0 w 314"/>
                      <a:gd name="T27" fmla="*/ 10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4"/>
                      <a:gd name="T43" fmla="*/ 0 h 188"/>
                      <a:gd name="T44" fmla="*/ 314 w 314"/>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4" h="188">
                        <a:moveTo>
                          <a:pt x="0" y="10"/>
                        </a:moveTo>
                        <a:lnTo>
                          <a:pt x="122" y="0"/>
                        </a:lnTo>
                        <a:lnTo>
                          <a:pt x="152" y="99"/>
                        </a:lnTo>
                        <a:lnTo>
                          <a:pt x="251" y="110"/>
                        </a:lnTo>
                        <a:lnTo>
                          <a:pt x="314" y="181"/>
                        </a:lnTo>
                        <a:lnTo>
                          <a:pt x="243" y="139"/>
                        </a:lnTo>
                        <a:lnTo>
                          <a:pt x="152" y="120"/>
                        </a:lnTo>
                        <a:lnTo>
                          <a:pt x="131" y="188"/>
                        </a:lnTo>
                        <a:lnTo>
                          <a:pt x="112" y="110"/>
                        </a:lnTo>
                        <a:lnTo>
                          <a:pt x="122" y="110"/>
                        </a:lnTo>
                        <a:lnTo>
                          <a:pt x="112" y="17"/>
                        </a:lnTo>
                        <a:lnTo>
                          <a:pt x="0" y="5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5" name="Freeform 65">
                    <a:extLst>
                      <a:ext uri="{FF2B5EF4-FFF2-40B4-BE49-F238E27FC236}">
                        <a16:creationId xmlns:a16="http://schemas.microsoft.com/office/drawing/2014/main" id="{7E32D5F0-F2F6-983B-908F-54FE4DD47038}"/>
                      </a:ext>
                    </a:extLst>
                  </p:cNvPr>
                  <p:cNvSpPr>
                    <a:spLocks/>
                  </p:cNvSpPr>
                  <p:nvPr/>
                </p:nvSpPr>
                <p:spPr bwMode="auto">
                  <a:xfrm>
                    <a:off x="3962" y="1496"/>
                    <a:ext cx="172" cy="76"/>
                  </a:xfrm>
                  <a:custGeom>
                    <a:avLst/>
                    <a:gdLst>
                      <a:gd name="T0" fmla="*/ 33 w 344"/>
                      <a:gd name="T1" fmla="*/ 131 h 152"/>
                      <a:gd name="T2" fmla="*/ 33 w 344"/>
                      <a:gd name="T3" fmla="*/ 112 h 152"/>
                      <a:gd name="T4" fmla="*/ 71 w 344"/>
                      <a:gd name="T5" fmla="*/ 70 h 152"/>
                      <a:gd name="T6" fmla="*/ 141 w 344"/>
                      <a:gd name="T7" fmla="*/ 70 h 152"/>
                      <a:gd name="T8" fmla="*/ 223 w 344"/>
                      <a:gd name="T9" fmla="*/ 0 h 152"/>
                      <a:gd name="T10" fmla="*/ 344 w 344"/>
                      <a:gd name="T11" fmla="*/ 23 h 152"/>
                      <a:gd name="T12" fmla="*/ 230 w 344"/>
                      <a:gd name="T13" fmla="*/ 23 h 152"/>
                      <a:gd name="T14" fmla="*/ 179 w 344"/>
                      <a:gd name="T15" fmla="*/ 83 h 152"/>
                      <a:gd name="T16" fmla="*/ 242 w 344"/>
                      <a:gd name="T17" fmla="*/ 112 h 152"/>
                      <a:gd name="T18" fmla="*/ 312 w 344"/>
                      <a:gd name="T19" fmla="*/ 112 h 152"/>
                      <a:gd name="T20" fmla="*/ 223 w 344"/>
                      <a:gd name="T21" fmla="*/ 131 h 152"/>
                      <a:gd name="T22" fmla="*/ 141 w 344"/>
                      <a:gd name="T23" fmla="*/ 101 h 152"/>
                      <a:gd name="T24" fmla="*/ 82 w 344"/>
                      <a:gd name="T25" fmla="*/ 112 h 152"/>
                      <a:gd name="T26" fmla="*/ 0 w 344"/>
                      <a:gd name="T27" fmla="*/ 152 h 152"/>
                      <a:gd name="T28" fmla="*/ 33 w 344"/>
                      <a:gd name="T29" fmla="*/ 131 h 152"/>
                      <a:gd name="T30" fmla="*/ 33 w 344"/>
                      <a:gd name="T31" fmla="*/ 131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152"/>
                      <a:gd name="T50" fmla="*/ 344 w 344"/>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152">
                        <a:moveTo>
                          <a:pt x="33" y="131"/>
                        </a:moveTo>
                        <a:lnTo>
                          <a:pt x="33" y="112"/>
                        </a:lnTo>
                        <a:lnTo>
                          <a:pt x="71" y="70"/>
                        </a:lnTo>
                        <a:lnTo>
                          <a:pt x="141" y="70"/>
                        </a:lnTo>
                        <a:lnTo>
                          <a:pt x="223" y="0"/>
                        </a:lnTo>
                        <a:lnTo>
                          <a:pt x="344" y="23"/>
                        </a:lnTo>
                        <a:lnTo>
                          <a:pt x="230" y="23"/>
                        </a:lnTo>
                        <a:lnTo>
                          <a:pt x="179" y="83"/>
                        </a:lnTo>
                        <a:lnTo>
                          <a:pt x="242" y="112"/>
                        </a:lnTo>
                        <a:lnTo>
                          <a:pt x="312" y="112"/>
                        </a:lnTo>
                        <a:lnTo>
                          <a:pt x="223" y="131"/>
                        </a:lnTo>
                        <a:lnTo>
                          <a:pt x="141" y="101"/>
                        </a:lnTo>
                        <a:lnTo>
                          <a:pt x="82" y="112"/>
                        </a:lnTo>
                        <a:lnTo>
                          <a:pt x="0" y="152"/>
                        </a:lnTo>
                        <a:lnTo>
                          <a:pt x="33"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6" name="Freeform 66">
                    <a:extLst>
                      <a:ext uri="{FF2B5EF4-FFF2-40B4-BE49-F238E27FC236}">
                        <a16:creationId xmlns:a16="http://schemas.microsoft.com/office/drawing/2014/main" id="{E7899F8A-4144-33C2-EC38-FE5A2BEABD35}"/>
                      </a:ext>
                    </a:extLst>
                  </p:cNvPr>
                  <p:cNvSpPr>
                    <a:spLocks/>
                  </p:cNvSpPr>
                  <p:nvPr/>
                </p:nvSpPr>
                <p:spPr bwMode="auto">
                  <a:xfrm>
                    <a:off x="3681" y="1426"/>
                    <a:ext cx="120" cy="70"/>
                  </a:xfrm>
                  <a:custGeom>
                    <a:avLst/>
                    <a:gdLst>
                      <a:gd name="T0" fmla="*/ 0 w 241"/>
                      <a:gd name="T1" fmla="*/ 122 h 141"/>
                      <a:gd name="T2" fmla="*/ 72 w 241"/>
                      <a:gd name="T3" fmla="*/ 53 h 141"/>
                      <a:gd name="T4" fmla="*/ 169 w 241"/>
                      <a:gd name="T5" fmla="*/ 61 h 141"/>
                      <a:gd name="T6" fmla="*/ 241 w 241"/>
                      <a:gd name="T7" fmla="*/ 0 h 141"/>
                      <a:gd name="T8" fmla="*/ 169 w 241"/>
                      <a:gd name="T9" fmla="*/ 84 h 141"/>
                      <a:gd name="T10" fmla="*/ 241 w 241"/>
                      <a:gd name="T11" fmla="*/ 131 h 141"/>
                      <a:gd name="T12" fmla="*/ 123 w 241"/>
                      <a:gd name="T13" fmla="*/ 84 h 141"/>
                      <a:gd name="T14" fmla="*/ 81 w 241"/>
                      <a:gd name="T15" fmla="*/ 72 h 141"/>
                      <a:gd name="T16" fmla="*/ 0 w 241"/>
                      <a:gd name="T17" fmla="*/ 141 h 141"/>
                      <a:gd name="T18" fmla="*/ 0 w 241"/>
                      <a:gd name="T19" fmla="*/ 122 h 141"/>
                      <a:gd name="T20" fmla="*/ 0 w 241"/>
                      <a:gd name="T21" fmla="*/ 122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41"/>
                      <a:gd name="T35" fmla="*/ 241 w 241"/>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41">
                        <a:moveTo>
                          <a:pt x="0" y="122"/>
                        </a:moveTo>
                        <a:lnTo>
                          <a:pt x="72" y="53"/>
                        </a:lnTo>
                        <a:lnTo>
                          <a:pt x="169" y="61"/>
                        </a:lnTo>
                        <a:lnTo>
                          <a:pt x="241" y="0"/>
                        </a:lnTo>
                        <a:lnTo>
                          <a:pt x="169" y="84"/>
                        </a:lnTo>
                        <a:lnTo>
                          <a:pt x="241" y="131"/>
                        </a:lnTo>
                        <a:lnTo>
                          <a:pt x="123" y="84"/>
                        </a:lnTo>
                        <a:lnTo>
                          <a:pt x="81" y="72"/>
                        </a:lnTo>
                        <a:lnTo>
                          <a:pt x="0" y="141"/>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7" name="Freeform 67">
                    <a:extLst>
                      <a:ext uri="{FF2B5EF4-FFF2-40B4-BE49-F238E27FC236}">
                        <a16:creationId xmlns:a16="http://schemas.microsoft.com/office/drawing/2014/main" id="{F00A23F9-E78B-7EF5-74D5-15D9142A0150}"/>
                      </a:ext>
                    </a:extLst>
                  </p:cNvPr>
                  <p:cNvSpPr>
                    <a:spLocks/>
                  </p:cNvSpPr>
                  <p:nvPr/>
                </p:nvSpPr>
                <p:spPr bwMode="auto">
                  <a:xfrm>
                    <a:off x="3711" y="1176"/>
                    <a:ext cx="136" cy="79"/>
                  </a:xfrm>
                  <a:custGeom>
                    <a:avLst/>
                    <a:gdLst>
                      <a:gd name="T0" fmla="*/ 0 w 272"/>
                      <a:gd name="T1" fmla="*/ 158 h 158"/>
                      <a:gd name="T2" fmla="*/ 122 w 272"/>
                      <a:gd name="T3" fmla="*/ 109 h 158"/>
                      <a:gd name="T4" fmla="*/ 272 w 272"/>
                      <a:gd name="T5" fmla="*/ 0 h 158"/>
                      <a:gd name="T6" fmla="*/ 171 w 272"/>
                      <a:gd name="T7" fmla="*/ 109 h 158"/>
                      <a:gd name="T8" fmla="*/ 92 w 272"/>
                      <a:gd name="T9" fmla="*/ 150 h 158"/>
                      <a:gd name="T10" fmla="*/ 0 w 272"/>
                      <a:gd name="T11" fmla="*/ 158 h 158"/>
                      <a:gd name="T12" fmla="*/ 0 w 272"/>
                      <a:gd name="T13" fmla="*/ 158 h 158"/>
                      <a:gd name="T14" fmla="*/ 0 60000 65536"/>
                      <a:gd name="T15" fmla="*/ 0 60000 65536"/>
                      <a:gd name="T16" fmla="*/ 0 60000 65536"/>
                      <a:gd name="T17" fmla="*/ 0 60000 65536"/>
                      <a:gd name="T18" fmla="*/ 0 60000 65536"/>
                      <a:gd name="T19" fmla="*/ 0 60000 65536"/>
                      <a:gd name="T20" fmla="*/ 0 60000 65536"/>
                      <a:gd name="T21" fmla="*/ 0 w 272"/>
                      <a:gd name="T22" fmla="*/ 0 h 158"/>
                      <a:gd name="T23" fmla="*/ 272 w 272"/>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158">
                        <a:moveTo>
                          <a:pt x="0" y="158"/>
                        </a:moveTo>
                        <a:lnTo>
                          <a:pt x="122" y="109"/>
                        </a:lnTo>
                        <a:lnTo>
                          <a:pt x="272" y="0"/>
                        </a:lnTo>
                        <a:lnTo>
                          <a:pt x="171" y="109"/>
                        </a:lnTo>
                        <a:lnTo>
                          <a:pt x="92" y="150"/>
                        </a:lnTo>
                        <a:lnTo>
                          <a:pt x="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8" name="Freeform 68">
                    <a:extLst>
                      <a:ext uri="{FF2B5EF4-FFF2-40B4-BE49-F238E27FC236}">
                        <a16:creationId xmlns:a16="http://schemas.microsoft.com/office/drawing/2014/main" id="{42B1913E-0670-8590-9715-B9E551039E58}"/>
                      </a:ext>
                    </a:extLst>
                  </p:cNvPr>
                  <p:cNvSpPr>
                    <a:spLocks/>
                  </p:cNvSpPr>
                  <p:nvPr/>
                </p:nvSpPr>
                <p:spPr bwMode="auto">
                  <a:xfrm>
                    <a:off x="3821" y="1167"/>
                    <a:ext cx="67" cy="75"/>
                  </a:xfrm>
                  <a:custGeom>
                    <a:avLst/>
                    <a:gdLst>
                      <a:gd name="T0" fmla="*/ 0 w 133"/>
                      <a:gd name="T1" fmla="*/ 150 h 150"/>
                      <a:gd name="T2" fmla="*/ 42 w 133"/>
                      <a:gd name="T3" fmla="*/ 150 h 150"/>
                      <a:gd name="T4" fmla="*/ 133 w 133"/>
                      <a:gd name="T5" fmla="*/ 0 h 150"/>
                      <a:gd name="T6" fmla="*/ 0 w 133"/>
                      <a:gd name="T7" fmla="*/ 150 h 150"/>
                      <a:gd name="T8" fmla="*/ 0 w 133"/>
                      <a:gd name="T9" fmla="*/ 150 h 150"/>
                      <a:gd name="T10" fmla="*/ 0 60000 65536"/>
                      <a:gd name="T11" fmla="*/ 0 60000 65536"/>
                      <a:gd name="T12" fmla="*/ 0 60000 65536"/>
                      <a:gd name="T13" fmla="*/ 0 60000 65536"/>
                      <a:gd name="T14" fmla="*/ 0 60000 65536"/>
                      <a:gd name="T15" fmla="*/ 0 w 133"/>
                      <a:gd name="T16" fmla="*/ 0 h 150"/>
                      <a:gd name="T17" fmla="*/ 133 w 133"/>
                      <a:gd name="T18" fmla="*/ 150 h 150"/>
                    </a:gdLst>
                    <a:ahLst/>
                    <a:cxnLst>
                      <a:cxn ang="T10">
                        <a:pos x="T0" y="T1"/>
                      </a:cxn>
                      <a:cxn ang="T11">
                        <a:pos x="T2" y="T3"/>
                      </a:cxn>
                      <a:cxn ang="T12">
                        <a:pos x="T4" y="T5"/>
                      </a:cxn>
                      <a:cxn ang="T13">
                        <a:pos x="T6" y="T7"/>
                      </a:cxn>
                      <a:cxn ang="T14">
                        <a:pos x="T8" y="T9"/>
                      </a:cxn>
                    </a:cxnLst>
                    <a:rect l="T15" t="T16" r="T17" b="T18"/>
                    <a:pathLst>
                      <a:path w="133" h="150">
                        <a:moveTo>
                          <a:pt x="0" y="150"/>
                        </a:moveTo>
                        <a:lnTo>
                          <a:pt x="42" y="150"/>
                        </a:lnTo>
                        <a:lnTo>
                          <a:pt x="133" y="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899" name="Freeform 69">
                    <a:extLst>
                      <a:ext uri="{FF2B5EF4-FFF2-40B4-BE49-F238E27FC236}">
                        <a16:creationId xmlns:a16="http://schemas.microsoft.com/office/drawing/2014/main" id="{30364915-8F9A-3615-B8CF-84B2386BE224}"/>
                      </a:ext>
                    </a:extLst>
                  </p:cNvPr>
                  <p:cNvSpPr>
                    <a:spLocks/>
                  </p:cNvSpPr>
                  <p:nvPr/>
                </p:nvSpPr>
                <p:spPr bwMode="auto">
                  <a:xfrm>
                    <a:off x="4262" y="1873"/>
                    <a:ext cx="358" cy="843"/>
                  </a:xfrm>
                  <a:custGeom>
                    <a:avLst/>
                    <a:gdLst>
                      <a:gd name="T0" fmla="*/ 715 w 715"/>
                      <a:gd name="T1" fmla="*/ 23 h 1686"/>
                      <a:gd name="T2" fmla="*/ 633 w 715"/>
                      <a:gd name="T3" fmla="*/ 0 h 1686"/>
                      <a:gd name="T4" fmla="*/ 546 w 715"/>
                      <a:gd name="T5" fmla="*/ 61 h 1686"/>
                      <a:gd name="T6" fmla="*/ 374 w 715"/>
                      <a:gd name="T7" fmla="*/ 263 h 1686"/>
                      <a:gd name="T8" fmla="*/ 295 w 715"/>
                      <a:gd name="T9" fmla="*/ 462 h 1686"/>
                      <a:gd name="T10" fmla="*/ 243 w 715"/>
                      <a:gd name="T11" fmla="*/ 664 h 1686"/>
                      <a:gd name="T12" fmla="*/ 194 w 715"/>
                      <a:gd name="T13" fmla="*/ 823 h 1686"/>
                      <a:gd name="T14" fmla="*/ 143 w 715"/>
                      <a:gd name="T15" fmla="*/ 903 h 1686"/>
                      <a:gd name="T16" fmla="*/ 44 w 715"/>
                      <a:gd name="T17" fmla="*/ 987 h 1686"/>
                      <a:gd name="T18" fmla="*/ 0 w 715"/>
                      <a:gd name="T19" fmla="*/ 1027 h 1686"/>
                      <a:gd name="T20" fmla="*/ 105 w 715"/>
                      <a:gd name="T21" fmla="*/ 975 h 1686"/>
                      <a:gd name="T22" fmla="*/ 194 w 715"/>
                      <a:gd name="T23" fmla="*/ 875 h 1686"/>
                      <a:gd name="T24" fmla="*/ 243 w 715"/>
                      <a:gd name="T25" fmla="*/ 795 h 1686"/>
                      <a:gd name="T26" fmla="*/ 234 w 715"/>
                      <a:gd name="T27" fmla="*/ 1015 h 1686"/>
                      <a:gd name="T28" fmla="*/ 274 w 715"/>
                      <a:gd name="T29" fmla="*/ 1184 h 1686"/>
                      <a:gd name="T30" fmla="*/ 295 w 715"/>
                      <a:gd name="T31" fmla="*/ 1418 h 1686"/>
                      <a:gd name="T32" fmla="*/ 253 w 715"/>
                      <a:gd name="T33" fmla="*/ 1686 h 1686"/>
                      <a:gd name="T34" fmla="*/ 344 w 715"/>
                      <a:gd name="T35" fmla="*/ 1184 h 1686"/>
                      <a:gd name="T36" fmla="*/ 302 w 715"/>
                      <a:gd name="T37" fmla="*/ 1295 h 1686"/>
                      <a:gd name="T38" fmla="*/ 302 w 715"/>
                      <a:gd name="T39" fmla="*/ 1177 h 1686"/>
                      <a:gd name="T40" fmla="*/ 283 w 715"/>
                      <a:gd name="T41" fmla="*/ 1086 h 1686"/>
                      <a:gd name="T42" fmla="*/ 253 w 715"/>
                      <a:gd name="T43" fmla="*/ 1004 h 1686"/>
                      <a:gd name="T44" fmla="*/ 264 w 715"/>
                      <a:gd name="T45" fmla="*/ 896 h 1686"/>
                      <a:gd name="T46" fmla="*/ 274 w 715"/>
                      <a:gd name="T47" fmla="*/ 795 h 1686"/>
                      <a:gd name="T48" fmla="*/ 274 w 715"/>
                      <a:gd name="T49" fmla="*/ 745 h 1686"/>
                      <a:gd name="T50" fmla="*/ 314 w 715"/>
                      <a:gd name="T51" fmla="*/ 612 h 1686"/>
                      <a:gd name="T52" fmla="*/ 295 w 715"/>
                      <a:gd name="T53" fmla="*/ 903 h 1686"/>
                      <a:gd name="T54" fmla="*/ 302 w 715"/>
                      <a:gd name="T55" fmla="*/ 1004 h 1686"/>
                      <a:gd name="T56" fmla="*/ 325 w 715"/>
                      <a:gd name="T57" fmla="*/ 1103 h 1686"/>
                      <a:gd name="T58" fmla="*/ 314 w 715"/>
                      <a:gd name="T59" fmla="*/ 934 h 1686"/>
                      <a:gd name="T60" fmla="*/ 314 w 715"/>
                      <a:gd name="T61" fmla="*/ 783 h 1686"/>
                      <a:gd name="T62" fmla="*/ 333 w 715"/>
                      <a:gd name="T63" fmla="*/ 565 h 1686"/>
                      <a:gd name="T64" fmla="*/ 405 w 715"/>
                      <a:gd name="T65" fmla="*/ 352 h 1686"/>
                      <a:gd name="T66" fmla="*/ 473 w 715"/>
                      <a:gd name="T67" fmla="*/ 202 h 1686"/>
                      <a:gd name="T68" fmla="*/ 395 w 715"/>
                      <a:gd name="T69" fmla="*/ 343 h 1686"/>
                      <a:gd name="T70" fmla="*/ 374 w 715"/>
                      <a:gd name="T71" fmla="*/ 312 h 1686"/>
                      <a:gd name="T72" fmla="*/ 414 w 715"/>
                      <a:gd name="T73" fmla="*/ 223 h 1686"/>
                      <a:gd name="T74" fmla="*/ 534 w 715"/>
                      <a:gd name="T75" fmla="*/ 82 h 1686"/>
                      <a:gd name="T76" fmla="*/ 715 w 715"/>
                      <a:gd name="T77" fmla="*/ 23 h 1686"/>
                      <a:gd name="T78" fmla="*/ 715 w 715"/>
                      <a:gd name="T79" fmla="*/ 23 h 16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5"/>
                      <a:gd name="T121" fmla="*/ 0 h 1686"/>
                      <a:gd name="T122" fmla="*/ 715 w 715"/>
                      <a:gd name="T123" fmla="*/ 1686 h 16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5" h="1686">
                        <a:moveTo>
                          <a:pt x="715" y="23"/>
                        </a:moveTo>
                        <a:lnTo>
                          <a:pt x="633" y="0"/>
                        </a:lnTo>
                        <a:lnTo>
                          <a:pt x="546" y="61"/>
                        </a:lnTo>
                        <a:lnTo>
                          <a:pt x="374" y="263"/>
                        </a:lnTo>
                        <a:lnTo>
                          <a:pt x="295" y="462"/>
                        </a:lnTo>
                        <a:lnTo>
                          <a:pt x="243" y="664"/>
                        </a:lnTo>
                        <a:lnTo>
                          <a:pt x="194" y="823"/>
                        </a:lnTo>
                        <a:lnTo>
                          <a:pt x="143" y="903"/>
                        </a:lnTo>
                        <a:lnTo>
                          <a:pt x="44" y="987"/>
                        </a:lnTo>
                        <a:lnTo>
                          <a:pt x="0" y="1027"/>
                        </a:lnTo>
                        <a:lnTo>
                          <a:pt x="105" y="975"/>
                        </a:lnTo>
                        <a:lnTo>
                          <a:pt x="194" y="875"/>
                        </a:lnTo>
                        <a:lnTo>
                          <a:pt x="243" y="795"/>
                        </a:lnTo>
                        <a:lnTo>
                          <a:pt x="234" y="1015"/>
                        </a:lnTo>
                        <a:lnTo>
                          <a:pt x="274" y="1184"/>
                        </a:lnTo>
                        <a:lnTo>
                          <a:pt x="295" y="1418"/>
                        </a:lnTo>
                        <a:lnTo>
                          <a:pt x="253" y="1686"/>
                        </a:lnTo>
                        <a:lnTo>
                          <a:pt x="344" y="1184"/>
                        </a:lnTo>
                        <a:lnTo>
                          <a:pt x="302" y="1295"/>
                        </a:lnTo>
                        <a:lnTo>
                          <a:pt x="302" y="1177"/>
                        </a:lnTo>
                        <a:lnTo>
                          <a:pt x="283" y="1086"/>
                        </a:lnTo>
                        <a:lnTo>
                          <a:pt x="253" y="1004"/>
                        </a:lnTo>
                        <a:lnTo>
                          <a:pt x="264" y="896"/>
                        </a:lnTo>
                        <a:lnTo>
                          <a:pt x="274" y="795"/>
                        </a:lnTo>
                        <a:lnTo>
                          <a:pt x="274" y="745"/>
                        </a:lnTo>
                        <a:lnTo>
                          <a:pt x="314" y="612"/>
                        </a:lnTo>
                        <a:lnTo>
                          <a:pt x="295" y="903"/>
                        </a:lnTo>
                        <a:lnTo>
                          <a:pt x="302" y="1004"/>
                        </a:lnTo>
                        <a:lnTo>
                          <a:pt x="325" y="1103"/>
                        </a:lnTo>
                        <a:lnTo>
                          <a:pt x="314" y="934"/>
                        </a:lnTo>
                        <a:lnTo>
                          <a:pt x="314" y="783"/>
                        </a:lnTo>
                        <a:lnTo>
                          <a:pt x="333" y="565"/>
                        </a:lnTo>
                        <a:lnTo>
                          <a:pt x="405" y="352"/>
                        </a:lnTo>
                        <a:lnTo>
                          <a:pt x="473" y="202"/>
                        </a:lnTo>
                        <a:lnTo>
                          <a:pt x="395" y="343"/>
                        </a:lnTo>
                        <a:lnTo>
                          <a:pt x="374" y="312"/>
                        </a:lnTo>
                        <a:lnTo>
                          <a:pt x="414" y="223"/>
                        </a:lnTo>
                        <a:lnTo>
                          <a:pt x="534" y="82"/>
                        </a:lnTo>
                        <a:lnTo>
                          <a:pt x="7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0" name="Freeform 70">
                    <a:extLst>
                      <a:ext uri="{FF2B5EF4-FFF2-40B4-BE49-F238E27FC236}">
                        <a16:creationId xmlns:a16="http://schemas.microsoft.com/office/drawing/2014/main" id="{4794DCC0-3703-23E0-BF78-ACD5AE77D706}"/>
                      </a:ext>
                    </a:extLst>
                  </p:cNvPr>
                  <p:cNvSpPr>
                    <a:spLocks/>
                  </p:cNvSpPr>
                  <p:nvPr/>
                </p:nvSpPr>
                <p:spPr bwMode="auto">
                  <a:xfrm>
                    <a:off x="4450" y="1994"/>
                    <a:ext cx="39" cy="427"/>
                  </a:xfrm>
                  <a:custGeom>
                    <a:avLst/>
                    <a:gdLst>
                      <a:gd name="T0" fmla="*/ 0 w 78"/>
                      <a:gd name="T1" fmla="*/ 853 h 853"/>
                      <a:gd name="T2" fmla="*/ 40 w 78"/>
                      <a:gd name="T3" fmla="*/ 701 h 853"/>
                      <a:gd name="T4" fmla="*/ 40 w 78"/>
                      <a:gd name="T5" fmla="*/ 532 h 853"/>
                      <a:gd name="T6" fmla="*/ 21 w 78"/>
                      <a:gd name="T7" fmla="*/ 359 h 853"/>
                      <a:gd name="T8" fmla="*/ 40 w 78"/>
                      <a:gd name="T9" fmla="*/ 218 h 853"/>
                      <a:gd name="T10" fmla="*/ 78 w 78"/>
                      <a:gd name="T11" fmla="*/ 0 h 853"/>
                      <a:gd name="T12" fmla="*/ 10 w 78"/>
                      <a:gd name="T13" fmla="*/ 359 h 853"/>
                      <a:gd name="T14" fmla="*/ 21 w 78"/>
                      <a:gd name="T15" fmla="*/ 460 h 853"/>
                      <a:gd name="T16" fmla="*/ 21 w 78"/>
                      <a:gd name="T17" fmla="*/ 621 h 853"/>
                      <a:gd name="T18" fmla="*/ 0 w 78"/>
                      <a:gd name="T19" fmla="*/ 809 h 853"/>
                      <a:gd name="T20" fmla="*/ 0 w 78"/>
                      <a:gd name="T21" fmla="*/ 853 h 853"/>
                      <a:gd name="T22" fmla="*/ 0 w 78"/>
                      <a:gd name="T23" fmla="*/ 853 h 8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853"/>
                      <a:gd name="T38" fmla="*/ 78 w 78"/>
                      <a:gd name="T39" fmla="*/ 853 h 8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853">
                        <a:moveTo>
                          <a:pt x="0" y="853"/>
                        </a:moveTo>
                        <a:lnTo>
                          <a:pt x="40" y="701"/>
                        </a:lnTo>
                        <a:lnTo>
                          <a:pt x="40" y="532"/>
                        </a:lnTo>
                        <a:lnTo>
                          <a:pt x="21" y="359"/>
                        </a:lnTo>
                        <a:lnTo>
                          <a:pt x="40" y="218"/>
                        </a:lnTo>
                        <a:lnTo>
                          <a:pt x="78" y="0"/>
                        </a:lnTo>
                        <a:lnTo>
                          <a:pt x="10" y="359"/>
                        </a:lnTo>
                        <a:lnTo>
                          <a:pt x="21" y="460"/>
                        </a:lnTo>
                        <a:lnTo>
                          <a:pt x="21" y="621"/>
                        </a:lnTo>
                        <a:lnTo>
                          <a:pt x="0" y="809"/>
                        </a:lnTo>
                        <a:lnTo>
                          <a:pt x="0" y="8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1" name="Freeform 71">
                    <a:extLst>
                      <a:ext uri="{FF2B5EF4-FFF2-40B4-BE49-F238E27FC236}">
                        <a16:creationId xmlns:a16="http://schemas.microsoft.com/office/drawing/2014/main" id="{57A59544-6984-14C2-2F50-401063B8FA54}"/>
                      </a:ext>
                    </a:extLst>
                  </p:cNvPr>
                  <p:cNvSpPr>
                    <a:spLocks/>
                  </p:cNvSpPr>
                  <p:nvPr/>
                </p:nvSpPr>
                <p:spPr bwMode="auto">
                  <a:xfrm>
                    <a:off x="4419" y="2179"/>
                    <a:ext cx="20" cy="171"/>
                  </a:xfrm>
                  <a:custGeom>
                    <a:avLst/>
                    <a:gdLst>
                      <a:gd name="T0" fmla="*/ 19 w 40"/>
                      <a:gd name="T1" fmla="*/ 0 h 343"/>
                      <a:gd name="T2" fmla="*/ 40 w 40"/>
                      <a:gd name="T3" fmla="*/ 171 h 343"/>
                      <a:gd name="T4" fmla="*/ 30 w 40"/>
                      <a:gd name="T5" fmla="*/ 343 h 343"/>
                      <a:gd name="T6" fmla="*/ 19 w 40"/>
                      <a:gd name="T7" fmla="*/ 183 h 343"/>
                      <a:gd name="T8" fmla="*/ 0 w 40"/>
                      <a:gd name="T9" fmla="*/ 92 h 343"/>
                      <a:gd name="T10" fmla="*/ 19 w 40"/>
                      <a:gd name="T11" fmla="*/ 0 h 343"/>
                      <a:gd name="T12" fmla="*/ 19 w 40"/>
                      <a:gd name="T13" fmla="*/ 0 h 343"/>
                      <a:gd name="T14" fmla="*/ 0 60000 65536"/>
                      <a:gd name="T15" fmla="*/ 0 60000 65536"/>
                      <a:gd name="T16" fmla="*/ 0 60000 65536"/>
                      <a:gd name="T17" fmla="*/ 0 60000 65536"/>
                      <a:gd name="T18" fmla="*/ 0 60000 65536"/>
                      <a:gd name="T19" fmla="*/ 0 60000 65536"/>
                      <a:gd name="T20" fmla="*/ 0 60000 65536"/>
                      <a:gd name="T21" fmla="*/ 0 w 40"/>
                      <a:gd name="T22" fmla="*/ 0 h 343"/>
                      <a:gd name="T23" fmla="*/ 40 w 40"/>
                      <a:gd name="T24" fmla="*/ 343 h 3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3">
                        <a:moveTo>
                          <a:pt x="19" y="0"/>
                        </a:moveTo>
                        <a:lnTo>
                          <a:pt x="40" y="171"/>
                        </a:lnTo>
                        <a:lnTo>
                          <a:pt x="30" y="343"/>
                        </a:lnTo>
                        <a:lnTo>
                          <a:pt x="19" y="183"/>
                        </a:lnTo>
                        <a:lnTo>
                          <a:pt x="0" y="9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2" name="Freeform 72">
                    <a:extLst>
                      <a:ext uri="{FF2B5EF4-FFF2-40B4-BE49-F238E27FC236}">
                        <a16:creationId xmlns:a16="http://schemas.microsoft.com/office/drawing/2014/main" id="{D329C2ED-EC5A-27E4-8DFF-495414010E99}"/>
                      </a:ext>
                    </a:extLst>
                  </p:cNvPr>
                  <p:cNvSpPr>
                    <a:spLocks/>
                  </p:cNvSpPr>
                  <p:nvPr/>
                </p:nvSpPr>
                <p:spPr bwMode="auto">
                  <a:xfrm>
                    <a:off x="4319" y="2582"/>
                    <a:ext cx="85" cy="169"/>
                  </a:xfrm>
                  <a:custGeom>
                    <a:avLst/>
                    <a:gdLst>
                      <a:gd name="T0" fmla="*/ 171 w 171"/>
                      <a:gd name="T1" fmla="*/ 0 h 339"/>
                      <a:gd name="T2" fmla="*/ 131 w 171"/>
                      <a:gd name="T3" fmla="*/ 99 h 339"/>
                      <a:gd name="T4" fmla="*/ 72 w 171"/>
                      <a:gd name="T5" fmla="*/ 137 h 339"/>
                      <a:gd name="T6" fmla="*/ 10 w 171"/>
                      <a:gd name="T7" fmla="*/ 168 h 339"/>
                      <a:gd name="T8" fmla="*/ 0 w 171"/>
                      <a:gd name="T9" fmla="*/ 261 h 339"/>
                      <a:gd name="T10" fmla="*/ 10 w 171"/>
                      <a:gd name="T11" fmla="*/ 339 h 339"/>
                      <a:gd name="T12" fmla="*/ 10 w 171"/>
                      <a:gd name="T13" fmla="*/ 249 h 339"/>
                      <a:gd name="T14" fmla="*/ 38 w 171"/>
                      <a:gd name="T15" fmla="*/ 181 h 339"/>
                      <a:gd name="T16" fmla="*/ 122 w 171"/>
                      <a:gd name="T17" fmla="*/ 137 h 339"/>
                      <a:gd name="T18" fmla="*/ 171 w 171"/>
                      <a:gd name="T19" fmla="*/ 99 h 339"/>
                      <a:gd name="T20" fmla="*/ 171 w 171"/>
                      <a:gd name="T21" fmla="*/ 0 h 339"/>
                      <a:gd name="T22" fmla="*/ 171 w 171"/>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339"/>
                      <a:gd name="T38" fmla="*/ 171 w 171"/>
                      <a:gd name="T39" fmla="*/ 339 h 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339">
                        <a:moveTo>
                          <a:pt x="171" y="0"/>
                        </a:moveTo>
                        <a:lnTo>
                          <a:pt x="131" y="99"/>
                        </a:lnTo>
                        <a:lnTo>
                          <a:pt x="72" y="137"/>
                        </a:lnTo>
                        <a:lnTo>
                          <a:pt x="10" y="168"/>
                        </a:lnTo>
                        <a:lnTo>
                          <a:pt x="0" y="261"/>
                        </a:lnTo>
                        <a:lnTo>
                          <a:pt x="10" y="339"/>
                        </a:lnTo>
                        <a:lnTo>
                          <a:pt x="10" y="249"/>
                        </a:lnTo>
                        <a:lnTo>
                          <a:pt x="38" y="181"/>
                        </a:lnTo>
                        <a:lnTo>
                          <a:pt x="122" y="137"/>
                        </a:lnTo>
                        <a:lnTo>
                          <a:pt x="171" y="99"/>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3" name="Freeform 73">
                    <a:extLst>
                      <a:ext uri="{FF2B5EF4-FFF2-40B4-BE49-F238E27FC236}">
                        <a16:creationId xmlns:a16="http://schemas.microsoft.com/office/drawing/2014/main" id="{9E7ECA05-DEB7-E982-9EA9-21697B8F1636}"/>
                      </a:ext>
                    </a:extLst>
                  </p:cNvPr>
                  <p:cNvSpPr>
                    <a:spLocks/>
                  </p:cNvSpPr>
                  <p:nvPr/>
                </p:nvSpPr>
                <p:spPr bwMode="auto">
                  <a:xfrm>
                    <a:off x="4399" y="2636"/>
                    <a:ext cx="80" cy="200"/>
                  </a:xfrm>
                  <a:custGeom>
                    <a:avLst/>
                    <a:gdLst>
                      <a:gd name="T0" fmla="*/ 9 w 159"/>
                      <a:gd name="T1" fmla="*/ 0 h 401"/>
                      <a:gd name="T2" fmla="*/ 51 w 159"/>
                      <a:gd name="T3" fmla="*/ 121 h 401"/>
                      <a:gd name="T4" fmla="*/ 121 w 159"/>
                      <a:gd name="T5" fmla="*/ 171 h 401"/>
                      <a:gd name="T6" fmla="*/ 121 w 159"/>
                      <a:gd name="T7" fmla="*/ 304 h 401"/>
                      <a:gd name="T8" fmla="*/ 159 w 159"/>
                      <a:gd name="T9" fmla="*/ 401 h 401"/>
                      <a:gd name="T10" fmla="*/ 110 w 159"/>
                      <a:gd name="T11" fmla="*/ 332 h 401"/>
                      <a:gd name="T12" fmla="*/ 100 w 159"/>
                      <a:gd name="T13" fmla="*/ 222 h 401"/>
                      <a:gd name="T14" fmla="*/ 70 w 159"/>
                      <a:gd name="T15" fmla="*/ 171 h 401"/>
                      <a:gd name="T16" fmla="*/ 21 w 159"/>
                      <a:gd name="T17" fmla="*/ 129 h 401"/>
                      <a:gd name="T18" fmla="*/ 0 w 159"/>
                      <a:gd name="T19" fmla="*/ 89 h 401"/>
                      <a:gd name="T20" fmla="*/ 9 w 159"/>
                      <a:gd name="T21" fmla="*/ 0 h 401"/>
                      <a:gd name="T22" fmla="*/ 9 w 159"/>
                      <a:gd name="T23" fmla="*/ 0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401"/>
                      <a:gd name="T38" fmla="*/ 159 w 159"/>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401">
                        <a:moveTo>
                          <a:pt x="9" y="0"/>
                        </a:moveTo>
                        <a:lnTo>
                          <a:pt x="51" y="121"/>
                        </a:lnTo>
                        <a:lnTo>
                          <a:pt x="121" y="171"/>
                        </a:lnTo>
                        <a:lnTo>
                          <a:pt x="121" y="304"/>
                        </a:lnTo>
                        <a:lnTo>
                          <a:pt x="159" y="401"/>
                        </a:lnTo>
                        <a:lnTo>
                          <a:pt x="110" y="332"/>
                        </a:lnTo>
                        <a:lnTo>
                          <a:pt x="100" y="222"/>
                        </a:lnTo>
                        <a:lnTo>
                          <a:pt x="70" y="171"/>
                        </a:lnTo>
                        <a:lnTo>
                          <a:pt x="21" y="129"/>
                        </a:lnTo>
                        <a:lnTo>
                          <a:pt x="0" y="8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4" name="Freeform 74">
                    <a:extLst>
                      <a:ext uri="{FF2B5EF4-FFF2-40B4-BE49-F238E27FC236}">
                        <a16:creationId xmlns:a16="http://schemas.microsoft.com/office/drawing/2014/main" id="{ED50DC5C-5149-43DC-C5AC-85AAC4A5C7E3}"/>
                      </a:ext>
                    </a:extLst>
                  </p:cNvPr>
                  <p:cNvSpPr>
                    <a:spLocks/>
                  </p:cNvSpPr>
                  <p:nvPr/>
                </p:nvSpPr>
                <p:spPr bwMode="auto">
                  <a:xfrm>
                    <a:off x="4454" y="1894"/>
                    <a:ext cx="31" cy="85"/>
                  </a:xfrm>
                  <a:custGeom>
                    <a:avLst/>
                    <a:gdLst>
                      <a:gd name="T0" fmla="*/ 0 w 61"/>
                      <a:gd name="T1" fmla="*/ 0 h 171"/>
                      <a:gd name="T2" fmla="*/ 38 w 61"/>
                      <a:gd name="T3" fmla="*/ 171 h 171"/>
                      <a:gd name="T4" fmla="*/ 61 w 61"/>
                      <a:gd name="T5" fmla="*/ 139 h 171"/>
                      <a:gd name="T6" fmla="*/ 38 w 61"/>
                      <a:gd name="T7" fmla="*/ 50 h 171"/>
                      <a:gd name="T8" fmla="*/ 0 w 61"/>
                      <a:gd name="T9" fmla="*/ 0 h 171"/>
                      <a:gd name="T10" fmla="*/ 0 w 61"/>
                      <a:gd name="T11" fmla="*/ 0 h 171"/>
                      <a:gd name="T12" fmla="*/ 0 60000 65536"/>
                      <a:gd name="T13" fmla="*/ 0 60000 65536"/>
                      <a:gd name="T14" fmla="*/ 0 60000 65536"/>
                      <a:gd name="T15" fmla="*/ 0 60000 65536"/>
                      <a:gd name="T16" fmla="*/ 0 60000 65536"/>
                      <a:gd name="T17" fmla="*/ 0 60000 65536"/>
                      <a:gd name="T18" fmla="*/ 0 w 61"/>
                      <a:gd name="T19" fmla="*/ 0 h 171"/>
                      <a:gd name="T20" fmla="*/ 61 w 61"/>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61" h="171">
                        <a:moveTo>
                          <a:pt x="0" y="0"/>
                        </a:moveTo>
                        <a:lnTo>
                          <a:pt x="38" y="171"/>
                        </a:lnTo>
                        <a:lnTo>
                          <a:pt x="61" y="139"/>
                        </a:lnTo>
                        <a:lnTo>
                          <a:pt x="38" y="5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5" name="Freeform 75">
                    <a:extLst>
                      <a:ext uri="{FF2B5EF4-FFF2-40B4-BE49-F238E27FC236}">
                        <a16:creationId xmlns:a16="http://schemas.microsoft.com/office/drawing/2014/main" id="{53BEFA82-D783-AF25-B4CE-26F617B1CCE6}"/>
                      </a:ext>
                    </a:extLst>
                  </p:cNvPr>
                  <p:cNvSpPr>
                    <a:spLocks/>
                  </p:cNvSpPr>
                  <p:nvPr/>
                </p:nvSpPr>
                <p:spPr bwMode="auto">
                  <a:xfrm>
                    <a:off x="4489" y="2019"/>
                    <a:ext cx="145" cy="681"/>
                  </a:xfrm>
                  <a:custGeom>
                    <a:avLst/>
                    <a:gdLst>
                      <a:gd name="T0" fmla="*/ 14 w 291"/>
                      <a:gd name="T1" fmla="*/ 31 h 1363"/>
                      <a:gd name="T2" fmla="*/ 33 w 291"/>
                      <a:gd name="T3" fmla="*/ 209 h 1363"/>
                      <a:gd name="T4" fmla="*/ 63 w 291"/>
                      <a:gd name="T5" fmla="*/ 553 h 1363"/>
                      <a:gd name="T6" fmla="*/ 52 w 291"/>
                      <a:gd name="T7" fmla="*/ 834 h 1363"/>
                      <a:gd name="T8" fmla="*/ 14 w 291"/>
                      <a:gd name="T9" fmla="*/ 992 h 1363"/>
                      <a:gd name="T10" fmla="*/ 0 w 291"/>
                      <a:gd name="T11" fmla="*/ 1154 h 1363"/>
                      <a:gd name="T12" fmla="*/ 33 w 291"/>
                      <a:gd name="T13" fmla="*/ 1245 h 1363"/>
                      <a:gd name="T14" fmla="*/ 14 w 291"/>
                      <a:gd name="T15" fmla="*/ 1154 h 1363"/>
                      <a:gd name="T16" fmla="*/ 21 w 291"/>
                      <a:gd name="T17" fmla="*/ 1025 h 1363"/>
                      <a:gd name="T18" fmla="*/ 71 w 291"/>
                      <a:gd name="T19" fmla="*/ 891 h 1363"/>
                      <a:gd name="T20" fmla="*/ 71 w 291"/>
                      <a:gd name="T21" fmla="*/ 1093 h 1363"/>
                      <a:gd name="T22" fmla="*/ 94 w 291"/>
                      <a:gd name="T23" fmla="*/ 884 h 1363"/>
                      <a:gd name="T24" fmla="*/ 94 w 291"/>
                      <a:gd name="T25" fmla="*/ 711 h 1363"/>
                      <a:gd name="T26" fmla="*/ 143 w 291"/>
                      <a:gd name="T27" fmla="*/ 842 h 1363"/>
                      <a:gd name="T28" fmla="*/ 202 w 291"/>
                      <a:gd name="T29" fmla="*/ 1002 h 1363"/>
                      <a:gd name="T30" fmla="*/ 244 w 291"/>
                      <a:gd name="T31" fmla="*/ 1154 h 1363"/>
                      <a:gd name="T32" fmla="*/ 244 w 291"/>
                      <a:gd name="T33" fmla="*/ 1262 h 1363"/>
                      <a:gd name="T34" fmla="*/ 291 w 291"/>
                      <a:gd name="T35" fmla="*/ 1363 h 1363"/>
                      <a:gd name="T36" fmla="*/ 253 w 291"/>
                      <a:gd name="T37" fmla="*/ 1255 h 1363"/>
                      <a:gd name="T38" fmla="*/ 263 w 291"/>
                      <a:gd name="T39" fmla="*/ 1112 h 1363"/>
                      <a:gd name="T40" fmla="*/ 244 w 291"/>
                      <a:gd name="T41" fmla="*/ 992 h 1363"/>
                      <a:gd name="T42" fmla="*/ 215 w 291"/>
                      <a:gd name="T43" fmla="*/ 861 h 1363"/>
                      <a:gd name="T44" fmla="*/ 232 w 291"/>
                      <a:gd name="T45" fmla="*/ 1002 h 1363"/>
                      <a:gd name="T46" fmla="*/ 162 w 291"/>
                      <a:gd name="T47" fmla="*/ 810 h 1363"/>
                      <a:gd name="T48" fmla="*/ 120 w 291"/>
                      <a:gd name="T49" fmla="*/ 682 h 1363"/>
                      <a:gd name="T50" fmla="*/ 181 w 291"/>
                      <a:gd name="T51" fmla="*/ 753 h 1363"/>
                      <a:gd name="T52" fmla="*/ 113 w 291"/>
                      <a:gd name="T53" fmla="*/ 610 h 1363"/>
                      <a:gd name="T54" fmla="*/ 82 w 291"/>
                      <a:gd name="T55" fmla="*/ 502 h 1363"/>
                      <a:gd name="T56" fmla="*/ 63 w 291"/>
                      <a:gd name="T57" fmla="*/ 281 h 1363"/>
                      <a:gd name="T58" fmla="*/ 44 w 291"/>
                      <a:gd name="T59" fmla="*/ 108 h 1363"/>
                      <a:gd name="T60" fmla="*/ 94 w 291"/>
                      <a:gd name="T61" fmla="*/ 310 h 1363"/>
                      <a:gd name="T62" fmla="*/ 113 w 291"/>
                      <a:gd name="T63" fmla="*/ 530 h 1363"/>
                      <a:gd name="T64" fmla="*/ 103 w 291"/>
                      <a:gd name="T65" fmla="*/ 261 h 1363"/>
                      <a:gd name="T66" fmla="*/ 33 w 291"/>
                      <a:gd name="T67" fmla="*/ 0 h 1363"/>
                      <a:gd name="T68" fmla="*/ 14 w 291"/>
                      <a:gd name="T69" fmla="*/ 31 h 1363"/>
                      <a:gd name="T70" fmla="*/ 14 w 291"/>
                      <a:gd name="T71" fmla="*/ 31 h 13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1"/>
                      <a:gd name="T109" fmla="*/ 0 h 1363"/>
                      <a:gd name="T110" fmla="*/ 291 w 291"/>
                      <a:gd name="T111" fmla="*/ 1363 h 13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1" h="1363">
                        <a:moveTo>
                          <a:pt x="14" y="31"/>
                        </a:moveTo>
                        <a:lnTo>
                          <a:pt x="33" y="209"/>
                        </a:lnTo>
                        <a:lnTo>
                          <a:pt x="63" y="553"/>
                        </a:lnTo>
                        <a:lnTo>
                          <a:pt x="52" y="834"/>
                        </a:lnTo>
                        <a:lnTo>
                          <a:pt x="14" y="992"/>
                        </a:lnTo>
                        <a:lnTo>
                          <a:pt x="0" y="1154"/>
                        </a:lnTo>
                        <a:lnTo>
                          <a:pt x="33" y="1245"/>
                        </a:lnTo>
                        <a:lnTo>
                          <a:pt x="14" y="1154"/>
                        </a:lnTo>
                        <a:lnTo>
                          <a:pt x="21" y="1025"/>
                        </a:lnTo>
                        <a:lnTo>
                          <a:pt x="71" y="891"/>
                        </a:lnTo>
                        <a:lnTo>
                          <a:pt x="71" y="1093"/>
                        </a:lnTo>
                        <a:lnTo>
                          <a:pt x="94" y="884"/>
                        </a:lnTo>
                        <a:lnTo>
                          <a:pt x="94" y="711"/>
                        </a:lnTo>
                        <a:lnTo>
                          <a:pt x="143" y="842"/>
                        </a:lnTo>
                        <a:lnTo>
                          <a:pt x="202" y="1002"/>
                        </a:lnTo>
                        <a:lnTo>
                          <a:pt x="244" y="1154"/>
                        </a:lnTo>
                        <a:lnTo>
                          <a:pt x="244" y="1262"/>
                        </a:lnTo>
                        <a:lnTo>
                          <a:pt x="291" y="1363"/>
                        </a:lnTo>
                        <a:lnTo>
                          <a:pt x="253" y="1255"/>
                        </a:lnTo>
                        <a:lnTo>
                          <a:pt x="263" y="1112"/>
                        </a:lnTo>
                        <a:lnTo>
                          <a:pt x="244" y="992"/>
                        </a:lnTo>
                        <a:lnTo>
                          <a:pt x="215" y="861"/>
                        </a:lnTo>
                        <a:lnTo>
                          <a:pt x="232" y="1002"/>
                        </a:lnTo>
                        <a:lnTo>
                          <a:pt x="162" y="810"/>
                        </a:lnTo>
                        <a:lnTo>
                          <a:pt x="120" y="682"/>
                        </a:lnTo>
                        <a:lnTo>
                          <a:pt x="181" y="753"/>
                        </a:lnTo>
                        <a:lnTo>
                          <a:pt x="113" y="610"/>
                        </a:lnTo>
                        <a:lnTo>
                          <a:pt x="82" y="502"/>
                        </a:lnTo>
                        <a:lnTo>
                          <a:pt x="63" y="281"/>
                        </a:lnTo>
                        <a:lnTo>
                          <a:pt x="44" y="108"/>
                        </a:lnTo>
                        <a:lnTo>
                          <a:pt x="94" y="310"/>
                        </a:lnTo>
                        <a:lnTo>
                          <a:pt x="113" y="530"/>
                        </a:lnTo>
                        <a:lnTo>
                          <a:pt x="103" y="261"/>
                        </a:lnTo>
                        <a:lnTo>
                          <a:pt x="33" y="0"/>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06" name="Freeform 76">
                    <a:extLst>
                      <a:ext uri="{FF2B5EF4-FFF2-40B4-BE49-F238E27FC236}">
                        <a16:creationId xmlns:a16="http://schemas.microsoft.com/office/drawing/2014/main" id="{F32CF28A-2616-F520-C5C1-63DC37965E41}"/>
                      </a:ext>
                    </a:extLst>
                  </p:cNvPr>
                  <p:cNvSpPr>
                    <a:spLocks/>
                  </p:cNvSpPr>
                  <p:nvPr/>
                </p:nvSpPr>
                <p:spPr bwMode="auto">
                  <a:xfrm>
                    <a:off x="4184" y="2336"/>
                    <a:ext cx="145" cy="229"/>
                  </a:xfrm>
                  <a:custGeom>
                    <a:avLst/>
                    <a:gdLst>
                      <a:gd name="T0" fmla="*/ 232 w 291"/>
                      <a:gd name="T1" fmla="*/ 76 h 458"/>
                      <a:gd name="T2" fmla="*/ 232 w 291"/>
                      <a:gd name="T3" fmla="*/ 226 h 458"/>
                      <a:gd name="T4" fmla="*/ 150 w 291"/>
                      <a:gd name="T5" fmla="*/ 319 h 458"/>
                      <a:gd name="T6" fmla="*/ 129 w 291"/>
                      <a:gd name="T7" fmla="*/ 399 h 458"/>
                      <a:gd name="T8" fmla="*/ 0 w 291"/>
                      <a:gd name="T9" fmla="*/ 458 h 458"/>
                      <a:gd name="T10" fmla="*/ 139 w 291"/>
                      <a:gd name="T11" fmla="*/ 418 h 458"/>
                      <a:gd name="T12" fmla="*/ 181 w 291"/>
                      <a:gd name="T13" fmla="*/ 338 h 458"/>
                      <a:gd name="T14" fmla="*/ 232 w 291"/>
                      <a:gd name="T15" fmla="*/ 407 h 458"/>
                      <a:gd name="T16" fmla="*/ 209 w 291"/>
                      <a:gd name="T17" fmla="*/ 327 h 458"/>
                      <a:gd name="T18" fmla="*/ 232 w 291"/>
                      <a:gd name="T19" fmla="*/ 268 h 458"/>
                      <a:gd name="T20" fmla="*/ 263 w 291"/>
                      <a:gd name="T21" fmla="*/ 207 h 458"/>
                      <a:gd name="T22" fmla="*/ 263 w 291"/>
                      <a:gd name="T23" fmla="*/ 87 h 458"/>
                      <a:gd name="T24" fmla="*/ 291 w 291"/>
                      <a:gd name="T25" fmla="*/ 0 h 458"/>
                      <a:gd name="T26" fmla="*/ 232 w 291"/>
                      <a:gd name="T27" fmla="*/ 76 h 458"/>
                      <a:gd name="T28" fmla="*/ 232 w 291"/>
                      <a:gd name="T29" fmla="*/ 76 h 4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458"/>
                      <a:gd name="T47" fmla="*/ 291 w 291"/>
                      <a:gd name="T48" fmla="*/ 458 h 4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458">
                        <a:moveTo>
                          <a:pt x="232" y="76"/>
                        </a:moveTo>
                        <a:lnTo>
                          <a:pt x="232" y="226"/>
                        </a:lnTo>
                        <a:lnTo>
                          <a:pt x="150" y="319"/>
                        </a:lnTo>
                        <a:lnTo>
                          <a:pt x="129" y="399"/>
                        </a:lnTo>
                        <a:lnTo>
                          <a:pt x="0" y="458"/>
                        </a:lnTo>
                        <a:lnTo>
                          <a:pt x="139" y="418"/>
                        </a:lnTo>
                        <a:lnTo>
                          <a:pt x="181" y="338"/>
                        </a:lnTo>
                        <a:lnTo>
                          <a:pt x="232" y="407"/>
                        </a:lnTo>
                        <a:lnTo>
                          <a:pt x="209" y="327"/>
                        </a:lnTo>
                        <a:lnTo>
                          <a:pt x="232" y="268"/>
                        </a:lnTo>
                        <a:lnTo>
                          <a:pt x="263" y="207"/>
                        </a:lnTo>
                        <a:lnTo>
                          <a:pt x="263" y="87"/>
                        </a:lnTo>
                        <a:lnTo>
                          <a:pt x="291" y="0"/>
                        </a:lnTo>
                        <a:lnTo>
                          <a:pt x="23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grpSp>
            <p:sp>
              <p:nvSpPr>
                <p:cNvPr id="120907" name="Text Box 77">
                  <a:extLst>
                    <a:ext uri="{FF2B5EF4-FFF2-40B4-BE49-F238E27FC236}">
                      <a16:creationId xmlns:a16="http://schemas.microsoft.com/office/drawing/2014/main" id="{E46FD5C8-C2FB-F6B8-5625-D4131008ED38}"/>
                    </a:ext>
                  </a:extLst>
                </p:cNvPr>
                <p:cNvSpPr txBox="1">
                  <a:spLocks noChangeArrowheads="1"/>
                </p:cNvSpPr>
                <p:nvPr/>
              </p:nvSpPr>
              <p:spPr bwMode="auto">
                <a:xfrm>
                  <a:off x="528" y="1986"/>
                  <a:ext cx="6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r>
                    <a:rPr lang="it-IT" altLang="it-IT" sz="3200" b="1">
                      <a:latin typeface="Comic Sans MS" panose="030F0702030302020204" pitchFamily="66" charset="0"/>
                      <a:cs typeface="Arial" panose="020B0604020202020204" pitchFamily="34" charset="0"/>
                    </a:rPr>
                    <a:t>CVD</a:t>
                  </a:r>
                </a:p>
              </p:txBody>
            </p:sp>
          </p:grpSp>
          <p:sp>
            <p:nvSpPr>
              <p:cNvPr id="120908" name="Line 78">
                <a:extLst>
                  <a:ext uri="{FF2B5EF4-FFF2-40B4-BE49-F238E27FC236}">
                    <a16:creationId xmlns:a16="http://schemas.microsoft.com/office/drawing/2014/main" id="{21D9D01C-C612-5249-0CF5-76B9211A4D26}"/>
                  </a:ext>
                </a:extLst>
              </p:cNvPr>
              <p:cNvSpPr>
                <a:spLocks noChangeShapeType="1"/>
              </p:cNvSpPr>
              <p:nvPr/>
            </p:nvSpPr>
            <p:spPr bwMode="auto">
              <a:xfrm rot="10800000" flipV="1">
                <a:off x="1392" y="1680"/>
                <a:ext cx="576" cy="336"/>
              </a:xfrm>
              <a:prstGeom prst="line">
                <a:avLst/>
              </a:prstGeom>
              <a:noFill/>
              <a:ln w="38100">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120909" name="Line 79">
                <a:extLst>
                  <a:ext uri="{FF2B5EF4-FFF2-40B4-BE49-F238E27FC236}">
                    <a16:creationId xmlns:a16="http://schemas.microsoft.com/office/drawing/2014/main" id="{8F418B32-68F2-3243-4EF1-EAFA8226D4BC}"/>
                  </a:ext>
                </a:extLst>
              </p:cNvPr>
              <p:cNvSpPr>
                <a:spLocks noChangeShapeType="1"/>
              </p:cNvSpPr>
              <p:nvPr/>
            </p:nvSpPr>
            <p:spPr bwMode="auto">
              <a:xfrm>
                <a:off x="3168" y="1776"/>
                <a:ext cx="432" cy="432"/>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120910" name="Text Box 80">
                <a:extLst>
                  <a:ext uri="{FF2B5EF4-FFF2-40B4-BE49-F238E27FC236}">
                    <a16:creationId xmlns:a16="http://schemas.microsoft.com/office/drawing/2014/main" id="{1C232527-51A8-EDF4-7C4E-64F666063EF3}"/>
                  </a:ext>
                </a:extLst>
              </p:cNvPr>
              <p:cNvSpPr txBox="1">
                <a:spLocks noChangeArrowheads="1"/>
              </p:cNvSpPr>
              <p:nvPr/>
            </p:nvSpPr>
            <p:spPr bwMode="auto">
              <a:xfrm>
                <a:off x="3013" y="2614"/>
                <a:ext cx="1258"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a:r>
                  <a:rPr lang="it-IT" altLang="it-IT" sz="2800" b="1">
                    <a:solidFill>
                      <a:srgbClr val="FF0000"/>
                    </a:solidFill>
                    <a:latin typeface="Comic Sans MS" panose="030F0702030302020204" pitchFamily="66" charset="0"/>
                    <a:cs typeface="Arial" panose="020B0604020202020204" pitchFamily="34" charset="0"/>
                  </a:rPr>
                  <a:t>Insulino- </a:t>
                </a:r>
              </a:p>
              <a:p>
                <a:pPr algn="ctr"/>
                <a:r>
                  <a:rPr lang="it-IT" altLang="it-IT" sz="2800" b="1">
                    <a:solidFill>
                      <a:srgbClr val="FF0000"/>
                    </a:solidFill>
                    <a:latin typeface="Comic Sans MS" panose="030F0702030302020204" pitchFamily="66" charset="0"/>
                    <a:cs typeface="Arial" panose="020B0604020202020204" pitchFamily="34" charset="0"/>
                  </a:rPr>
                  <a:t>Resistenza</a:t>
                </a:r>
              </a:p>
            </p:txBody>
          </p:sp>
          <p:grpSp>
            <p:nvGrpSpPr>
              <p:cNvPr id="120911" name="Group 81">
                <a:extLst>
                  <a:ext uri="{FF2B5EF4-FFF2-40B4-BE49-F238E27FC236}">
                    <a16:creationId xmlns:a16="http://schemas.microsoft.com/office/drawing/2014/main" id="{DC3D2A8A-2A7B-5536-E813-FA3BF792EB0B}"/>
                  </a:ext>
                </a:extLst>
              </p:cNvPr>
              <p:cNvGrpSpPr>
                <a:grpSpLocks/>
              </p:cNvGrpSpPr>
              <p:nvPr/>
            </p:nvGrpSpPr>
            <p:grpSpPr bwMode="auto">
              <a:xfrm>
                <a:off x="4416" y="1632"/>
                <a:ext cx="720" cy="432"/>
                <a:chOff x="3006" y="2175"/>
                <a:chExt cx="1124" cy="445"/>
              </a:xfrm>
            </p:grpSpPr>
            <p:pic>
              <p:nvPicPr>
                <p:cNvPr id="120912" name="Picture 82">
                  <a:extLst>
                    <a:ext uri="{FF2B5EF4-FFF2-40B4-BE49-F238E27FC236}">
                      <a16:creationId xmlns:a16="http://schemas.microsoft.com/office/drawing/2014/main" id="{07C31587-71B2-0FA2-5B10-D9A8D79DDBC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 y="2175"/>
                  <a:ext cx="110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20913" name="Rectangle 83">
                  <a:extLst>
                    <a:ext uri="{FF2B5EF4-FFF2-40B4-BE49-F238E27FC236}">
                      <a16:creationId xmlns:a16="http://schemas.microsoft.com/office/drawing/2014/main" id="{C30AA4E9-DFA1-0C0A-A61D-E219E1A74021}"/>
                    </a:ext>
                  </a:extLst>
                </p:cNvPr>
                <p:cNvSpPr>
                  <a:spLocks noChangeArrowheads="1"/>
                </p:cNvSpPr>
                <p:nvPr/>
              </p:nvSpPr>
              <p:spPr bwMode="auto">
                <a:xfrm>
                  <a:off x="3204" y="2584"/>
                  <a:ext cx="926" cy="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grpSp>
          <p:sp>
            <p:nvSpPr>
              <p:cNvPr id="120914" name="Line 84">
                <a:extLst>
                  <a:ext uri="{FF2B5EF4-FFF2-40B4-BE49-F238E27FC236}">
                    <a16:creationId xmlns:a16="http://schemas.microsoft.com/office/drawing/2014/main" id="{07305B33-8A7D-35E1-B8F1-30AC635E856A}"/>
                  </a:ext>
                </a:extLst>
              </p:cNvPr>
              <p:cNvSpPr>
                <a:spLocks noChangeShapeType="1"/>
              </p:cNvSpPr>
              <p:nvPr/>
            </p:nvSpPr>
            <p:spPr bwMode="auto">
              <a:xfrm rot="-1950715">
                <a:off x="3723" y="1438"/>
                <a:ext cx="576" cy="576"/>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120915" name="Text Box 85">
                <a:extLst>
                  <a:ext uri="{FF2B5EF4-FFF2-40B4-BE49-F238E27FC236}">
                    <a16:creationId xmlns:a16="http://schemas.microsoft.com/office/drawing/2014/main" id="{5864C9E8-70CC-5F2E-9A5B-D0F01891D3DC}"/>
                  </a:ext>
                </a:extLst>
              </p:cNvPr>
              <p:cNvSpPr txBox="1">
                <a:spLocks noChangeArrowheads="1"/>
              </p:cNvSpPr>
              <p:nvPr/>
            </p:nvSpPr>
            <p:spPr bwMode="auto">
              <a:xfrm>
                <a:off x="4088" y="1071"/>
                <a:ext cx="136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a:r>
                  <a:rPr lang="it-IT" altLang="it-IT" sz="2800" b="1">
                    <a:solidFill>
                      <a:schemeClr val="accent2"/>
                    </a:solidFill>
                    <a:latin typeface="Comic Sans MS" panose="030F0702030302020204" pitchFamily="66" charset="0"/>
                    <a:cs typeface="Arial" panose="020B0604020202020204" pitchFamily="34" charset="0"/>
                  </a:rPr>
                  <a:t>Carenza</a:t>
                </a:r>
              </a:p>
              <a:p>
                <a:pPr algn="ctr"/>
                <a:r>
                  <a:rPr lang="it-IT" altLang="it-IT" sz="2800" b="1">
                    <a:solidFill>
                      <a:schemeClr val="accent2"/>
                    </a:solidFill>
                    <a:latin typeface="Comic Sans MS" panose="030F0702030302020204" pitchFamily="66" charset="0"/>
                    <a:cs typeface="Arial" panose="020B0604020202020204" pitchFamily="34" charset="0"/>
                  </a:rPr>
                  <a:t>Di Insulina </a:t>
                </a:r>
              </a:p>
            </p:txBody>
          </p:sp>
          <p:sp>
            <p:nvSpPr>
              <p:cNvPr id="111702" name="AutoShape 86">
                <a:extLst>
                  <a:ext uri="{FF2B5EF4-FFF2-40B4-BE49-F238E27FC236}">
                    <a16:creationId xmlns:a16="http://schemas.microsoft.com/office/drawing/2014/main" id="{476D6650-5E8A-C6A2-6E81-92100DB1B14D}"/>
                  </a:ext>
                </a:extLst>
              </p:cNvPr>
              <p:cNvSpPr>
                <a:spLocks noChangeArrowheads="1"/>
              </p:cNvSpPr>
              <p:nvPr/>
            </p:nvSpPr>
            <p:spPr bwMode="auto">
              <a:xfrm>
                <a:off x="2688" y="2960"/>
                <a:ext cx="165" cy="413"/>
              </a:xfrm>
              <a:prstGeom prst="downArrow">
                <a:avLst>
                  <a:gd name="adj1" fmla="val 23639"/>
                  <a:gd name="adj2" fmla="val 98186"/>
                </a:avLst>
              </a:prstGeom>
              <a:solidFill>
                <a:srgbClr val="00FF00"/>
              </a:solidFill>
              <a:ln w="9525">
                <a:solidFill>
                  <a:schemeClr val="tx1"/>
                </a:solidFill>
                <a:miter lim="800000"/>
                <a:headEnd/>
                <a:tailEnd/>
              </a:ln>
              <a:effectLst>
                <a:outerShdw dist="35921" dir="2700000" algn="ctr" rotWithShape="0">
                  <a:srgbClr val="008080"/>
                </a:outerShdw>
              </a:effectLst>
            </p:spPr>
            <p:txBody>
              <a:bodyPr wrap="none" anchor="ctr"/>
              <a:lstStyle/>
              <a:p>
                <a:pPr>
                  <a:defRPr/>
                </a:pPr>
                <a:endParaRPr lang="it-IT">
                  <a:latin typeface="Arial" charset="0"/>
                </a:endParaRPr>
              </a:p>
            </p:txBody>
          </p:sp>
          <p:sp>
            <p:nvSpPr>
              <p:cNvPr id="111703" name="Text Box 87">
                <a:extLst>
                  <a:ext uri="{FF2B5EF4-FFF2-40B4-BE49-F238E27FC236}">
                    <a16:creationId xmlns:a16="http://schemas.microsoft.com/office/drawing/2014/main" id="{CBC29ED4-3576-AF26-86E9-83F3448CD6EA}"/>
                  </a:ext>
                </a:extLst>
              </p:cNvPr>
              <p:cNvSpPr txBox="1">
                <a:spLocks noChangeArrowheads="1"/>
              </p:cNvSpPr>
              <p:nvPr/>
            </p:nvSpPr>
            <p:spPr bwMode="auto">
              <a:xfrm>
                <a:off x="1584" y="3440"/>
                <a:ext cx="2025" cy="290"/>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r>
                  <a:rPr lang="it-IT" altLang="it-IT" b="1" i="1">
                    <a:solidFill>
                      <a:srgbClr val="FF9900"/>
                    </a:solidFill>
                    <a:effectLst>
                      <a:outerShdw blurRad="38100" dist="38100" dir="2700000" algn="tl">
                        <a:srgbClr val="C0C0C0"/>
                      </a:outerShdw>
                    </a:effectLst>
                    <a:latin typeface="Comic Sans MS" panose="030F0702030302020204" pitchFamily="66" charset="0"/>
                    <a:cs typeface="Arial" panose="020B0604020202020204" pitchFamily="34" charset="0"/>
                  </a:rPr>
                  <a:t>Risposta Fase Acuta</a:t>
                </a:r>
              </a:p>
            </p:txBody>
          </p:sp>
          <p:sp>
            <p:nvSpPr>
              <p:cNvPr id="120918" name="Line 88">
                <a:extLst>
                  <a:ext uri="{FF2B5EF4-FFF2-40B4-BE49-F238E27FC236}">
                    <a16:creationId xmlns:a16="http://schemas.microsoft.com/office/drawing/2014/main" id="{C150A95E-DD5F-D0D1-8ADA-FFD2BA453DA2}"/>
                  </a:ext>
                </a:extLst>
              </p:cNvPr>
              <p:cNvSpPr>
                <a:spLocks noChangeShapeType="1"/>
              </p:cNvSpPr>
              <p:nvPr/>
            </p:nvSpPr>
            <p:spPr bwMode="auto">
              <a:xfrm flipV="1">
                <a:off x="1474" y="1872"/>
                <a:ext cx="576" cy="336"/>
              </a:xfrm>
              <a:prstGeom prst="line">
                <a:avLst/>
              </a:prstGeom>
              <a:noFill/>
              <a:ln w="38100">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120919" name="WordArt 89" descr="Linee verticali ravvicinate">
                <a:extLst>
                  <a:ext uri="{FF2B5EF4-FFF2-40B4-BE49-F238E27FC236}">
                    <a16:creationId xmlns:a16="http://schemas.microsoft.com/office/drawing/2014/main" id="{BD527C87-4784-E80E-3A47-6710F6891D64}"/>
                  </a:ext>
                </a:extLst>
              </p:cNvPr>
              <p:cNvSpPr>
                <a:spLocks noChangeArrowheads="1" noChangeShapeType="1" noTextEdit="1"/>
              </p:cNvSpPr>
              <p:nvPr/>
            </p:nvSpPr>
            <p:spPr bwMode="auto">
              <a:xfrm rot="-2969513">
                <a:off x="3778" y="2487"/>
                <a:ext cx="1882" cy="683"/>
              </a:xfrm>
              <a:prstGeom prst="rect">
                <a:avLst/>
              </a:prstGeom>
            </p:spPr>
            <p:txBody>
              <a:bodyPr wrap="none" fromWordArt="1">
                <a:prstTxWarp prst="textCurveUp">
                  <a:avLst>
                    <a:gd name="adj" fmla="val 40356"/>
                  </a:avLst>
                </a:prstTxWarp>
              </a:bodyPr>
              <a:lstStyle/>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Diabetes</a:t>
                </a:r>
              </a:p>
            </p:txBody>
          </p:sp>
          <p:sp>
            <p:nvSpPr>
              <p:cNvPr id="120920" name="Line 90">
                <a:extLst>
                  <a:ext uri="{FF2B5EF4-FFF2-40B4-BE49-F238E27FC236}">
                    <a16:creationId xmlns:a16="http://schemas.microsoft.com/office/drawing/2014/main" id="{1D65E964-6C04-8A96-253C-F07FA68E37D1}"/>
                  </a:ext>
                </a:extLst>
              </p:cNvPr>
              <p:cNvSpPr>
                <a:spLocks noChangeShapeType="1"/>
              </p:cNvSpPr>
              <p:nvPr/>
            </p:nvSpPr>
            <p:spPr bwMode="auto">
              <a:xfrm rot="-300196" flipH="1" flipV="1">
                <a:off x="1200" y="2672"/>
                <a:ext cx="432" cy="720"/>
              </a:xfrm>
              <a:prstGeom prst="line">
                <a:avLst/>
              </a:prstGeom>
              <a:noFill/>
              <a:ln w="38100">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120921" name="Freeform 91">
                <a:extLst>
                  <a:ext uri="{FF2B5EF4-FFF2-40B4-BE49-F238E27FC236}">
                    <a16:creationId xmlns:a16="http://schemas.microsoft.com/office/drawing/2014/main" id="{DD518013-E044-82E3-34D4-7188B8340312}"/>
                  </a:ext>
                </a:extLst>
              </p:cNvPr>
              <p:cNvSpPr>
                <a:spLocks/>
              </p:cNvSpPr>
              <p:nvPr/>
            </p:nvSpPr>
            <p:spPr bwMode="auto">
              <a:xfrm>
                <a:off x="385" y="2416"/>
                <a:ext cx="4120" cy="1464"/>
              </a:xfrm>
              <a:custGeom>
                <a:avLst/>
                <a:gdLst>
                  <a:gd name="T0" fmla="*/ 4120 w 4120"/>
                  <a:gd name="T1" fmla="*/ 1392 h 1464"/>
                  <a:gd name="T2" fmla="*/ 808 w 4120"/>
                  <a:gd name="T3" fmla="*/ 1344 h 1464"/>
                  <a:gd name="T4" fmla="*/ 88 w 4120"/>
                  <a:gd name="T5" fmla="*/ 672 h 1464"/>
                  <a:gd name="T6" fmla="*/ 280 w 4120"/>
                  <a:gd name="T7" fmla="*/ 0 h 1464"/>
                  <a:gd name="T8" fmla="*/ 0 60000 65536"/>
                  <a:gd name="T9" fmla="*/ 0 60000 65536"/>
                  <a:gd name="T10" fmla="*/ 0 60000 65536"/>
                  <a:gd name="T11" fmla="*/ 0 60000 65536"/>
                  <a:gd name="T12" fmla="*/ 0 w 4120"/>
                  <a:gd name="T13" fmla="*/ 0 h 1464"/>
                  <a:gd name="T14" fmla="*/ 4120 w 4120"/>
                  <a:gd name="T15" fmla="*/ 1464 h 1464"/>
                </a:gdLst>
                <a:ahLst/>
                <a:cxnLst>
                  <a:cxn ang="T8">
                    <a:pos x="T0" y="T1"/>
                  </a:cxn>
                  <a:cxn ang="T9">
                    <a:pos x="T2" y="T3"/>
                  </a:cxn>
                  <a:cxn ang="T10">
                    <a:pos x="T4" y="T5"/>
                  </a:cxn>
                  <a:cxn ang="T11">
                    <a:pos x="T6" y="T7"/>
                  </a:cxn>
                </a:cxnLst>
                <a:rect l="T12" t="T13" r="T14" b="T15"/>
                <a:pathLst>
                  <a:path w="4120" h="1464">
                    <a:moveTo>
                      <a:pt x="4120" y="1392"/>
                    </a:moveTo>
                    <a:cubicBezTo>
                      <a:pt x="2800" y="1428"/>
                      <a:pt x="1480" y="1464"/>
                      <a:pt x="808" y="1344"/>
                    </a:cubicBezTo>
                    <a:cubicBezTo>
                      <a:pt x="136" y="1224"/>
                      <a:pt x="176" y="896"/>
                      <a:pt x="88" y="672"/>
                    </a:cubicBezTo>
                    <a:cubicBezTo>
                      <a:pt x="0" y="448"/>
                      <a:pt x="248" y="112"/>
                      <a:pt x="280" y="0"/>
                    </a:cubicBezTo>
                  </a:path>
                </a:pathLst>
              </a:custGeom>
              <a:noFill/>
              <a:ln w="444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22" name="WordArt 92">
                <a:extLst>
                  <a:ext uri="{FF2B5EF4-FFF2-40B4-BE49-F238E27FC236}">
                    <a16:creationId xmlns:a16="http://schemas.microsoft.com/office/drawing/2014/main" id="{F4F7D701-E479-FEC9-833D-1AEB5E7935B0}"/>
                  </a:ext>
                </a:extLst>
              </p:cNvPr>
              <p:cNvSpPr>
                <a:spLocks noChangeArrowheads="1" noChangeShapeType="1" noTextEdit="1"/>
              </p:cNvSpPr>
              <p:nvPr/>
            </p:nvSpPr>
            <p:spPr bwMode="auto">
              <a:xfrm rot="-2802128">
                <a:off x="4463" y="2936"/>
                <a:ext cx="1560" cy="5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it-IT" sz="3600" kern="10">
                    <a:ln w="9525">
                      <a:round/>
                      <a:headEnd/>
                      <a:tailEnd/>
                    </a:ln>
                    <a:gradFill rotWithShape="1">
                      <a:gsLst>
                        <a:gs pos="0">
                          <a:srgbClr val="FFE701"/>
                        </a:gs>
                        <a:gs pos="100000">
                          <a:srgbClr val="FE3E02"/>
                        </a:gs>
                      </a:gsLst>
                      <a:lin ang="8160000" scaled="1"/>
                    </a:gradFill>
                    <a:latin typeface="Impact" panose="020B0806030902050204" pitchFamily="34" charset="0"/>
                  </a:rPr>
                  <a:t>Dyslipidemia</a:t>
                </a:r>
              </a:p>
            </p:txBody>
          </p:sp>
        </p:grpSp>
      </p:grpSp>
      <p:grpSp>
        <p:nvGrpSpPr>
          <p:cNvPr id="120923" name="Group 3">
            <a:extLst>
              <a:ext uri="{FF2B5EF4-FFF2-40B4-BE49-F238E27FC236}">
                <a16:creationId xmlns:a16="http://schemas.microsoft.com/office/drawing/2014/main" id="{7A60F04C-CE8D-C093-9380-E85ABE2C5150}"/>
              </a:ext>
            </a:extLst>
          </p:cNvPr>
          <p:cNvGrpSpPr>
            <a:grpSpLocks/>
          </p:cNvGrpSpPr>
          <p:nvPr/>
        </p:nvGrpSpPr>
        <p:grpSpPr bwMode="auto">
          <a:xfrm>
            <a:off x="4343400" y="685801"/>
            <a:ext cx="3024188" cy="1368425"/>
            <a:chOff x="2112" y="144"/>
            <a:chExt cx="1756" cy="518"/>
          </a:xfrm>
        </p:grpSpPr>
        <p:sp>
          <p:nvSpPr>
            <p:cNvPr id="120924" name="Oval 4">
              <a:extLst>
                <a:ext uri="{FF2B5EF4-FFF2-40B4-BE49-F238E27FC236}">
                  <a16:creationId xmlns:a16="http://schemas.microsoft.com/office/drawing/2014/main" id="{5134DB16-F913-66A9-8E28-44A185AC92E4}"/>
                </a:ext>
              </a:extLst>
            </p:cNvPr>
            <p:cNvSpPr>
              <a:spLocks noChangeArrowheads="1"/>
            </p:cNvSpPr>
            <p:nvPr/>
          </p:nvSpPr>
          <p:spPr bwMode="auto">
            <a:xfrm>
              <a:off x="2112" y="144"/>
              <a:ext cx="1680" cy="518"/>
            </a:xfrm>
            <a:prstGeom prst="ellipse">
              <a:avLst/>
            </a:prstGeom>
            <a:gradFill rotWithShape="0">
              <a:gsLst>
                <a:gs pos="0">
                  <a:srgbClr val="761800"/>
                </a:gs>
                <a:gs pos="50000">
                  <a:srgbClr val="FF3300"/>
                </a:gs>
                <a:gs pos="100000">
                  <a:srgbClr val="76180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3300"/>
              </a:extrusionClr>
              <a:contourClr>
                <a:srgbClr val="761800"/>
              </a:contourClr>
            </a:sp3d>
          </p:spPr>
          <p:txBody>
            <a:bodyPr wrap="none" anchor="ctr">
              <a:flatTx/>
            </a:bodyPr>
            <a:lstStyle>
              <a:lvl1pPr defTabSz="762000">
                <a:defRPr sz="2400">
                  <a:solidFill>
                    <a:schemeClr val="tx1"/>
                  </a:solidFill>
                  <a:latin typeface="Arial" panose="020B0604020202020204" pitchFamily="34" charset="0"/>
                  <a:cs typeface="Times New Roman" panose="02020603050405020304" pitchFamily="18" charset="0"/>
                </a:defRPr>
              </a:lvl1pPr>
              <a:lvl2pPr marL="742950" indent="-285750" defTabSz="762000">
                <a:defRPr sz="2400">
                  <a:solidFill>
                    <a:schemeClr val="tx1"/>
                  </a:solidFill>
                  <a:latin typeface="Arial" panose="020B0604020202020204" pitchFamily="34" charset="0"/>
                  <a:cs typeface="Times New Roman" panose="02020603050405020304" pitchFamily="18" charset="0"/>
                </a:defRPr>
              </a:lvl2pPr>
              <a:lvl3pPr marL="1143000" indent="-228600" defTabSz="762000">
                <a:defRPr sz="2400">
                  <a:solidFill>
                    <a:schemeClr val="tx1"/>
                  </a:solidFill>
                  <a:latin typeface="Arial" panose="020B0604020202020204" pitchFamily="34" charset="0"/>
                  <a:cs typeface="Times New Roman" panose="02020603050405020304" pitchFamily="18" charset="0"/>
                </a:defRPr>
              </a:lvl3pPr>
              <a:lvl4pPr marL="1600200" indent="-228600" defTabSz="762000">
                <a:defRPr sz="2400">
                  <a:solidFill>
                    <a:schemeClr val="tx1"/>
                  </a:solidFill>
                  <a:latin typeface="Arial" panose="020B0604020202020204" pitchFamily="34" charset="0"/>
                  <a:cs typeface="Times New Roman" panose="02020603050405020304" pitchFamily="18" charset="0"/>
                </a:defRPr>
              </a:lvl4pPr>
              <a:lvl5pPr marL="2057400" indent="-228600" defTabSz="762000">
                <a:defRPr sz="2400">
                  <a:solidFill>
                    <a:schemeClr val="tx1"/>
                  </a:solidFill>
                  <a:latin typeface="Arial" panose="020B0604020202020204" pitchFamily="34" charset="0"/>
                  <a:cs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0" hangingPunct="0"/>
              <a:endParaRPr lang="it-IT" altLang="it-IT" sz="1800" b="1">
                <a:solidFill>
                  <a:srgbClr val="000066"/>
                </a:solidFill>
                <a:cs typeface="Arial" panose="020B0604020202020204" pitchFamily="34" charset="0"/>
              </a:endParaRPr>
            </a:p>
          </p:txBody>
        </p:sp>
        <p:sp>
          <p:nvSpPr>
            <p:cNvPr id="120925" name="Rectangle 5">
              <a:extLst>
                <a:ext uri="{FF2B5EF4-FFF2-40B4-BE49-F238E27FC236}">
                  <a16:creationId xmlns:a16="http://schemas.microsoft.com/office/drawing/2014/main" id="{EE397FE9-2197-8A6D-550C-A88B108FB313}"/>
                </a:ext>
              </a:extLst>
            </p:cNvPr>
            <p:cNvSpPr>
              <a:spLocks noChangeArrowheads="1"/>
            </p:cNvSpPr>
            <p:nvPr/>
          </p:nvSpPr>
          <p:spPr bwMode="auto">
            <a:xfrm>
              <a:off x="2208" y="240"/>
              <a:ext cx="166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spAutoFit/>
            </a:bodyPr>
            <a:lstStyle>
              <a:lvl1pPr defTabSz="762000">
                <a:defRPr sz="2400">
                  <a:solidFill>
                    <a:schemeClr val="tx1"/>
                  </a:solidFill>
                  <a:latin typeface="Arial" panose="020B0604020202020204" pitchFamily="34" charset="0"/>
                  <a:cs typeface="Times New Roman" panose="02020603050405020304" pitchFamily="18" charset="0"/>
                </a:defRPr>
              </a:lvl1pPr>
              <a:lvl2pPr marL="742950" indent="-285750" defTabSz="762000">
                <a:defRPr sz="2400">
                  <a:solidFill>
                    <a:schemeClr val="tx1"/>
                  </a:solidFill>
                  <a:latin typeface="Arial" panose="020B0604020202020204" pitchFamily="34" charset="0"/>
                  <a:cs typeface="Times New Roman" panose="02020603050405020304" pitchFamily="18" charset="0"/>
                </a:defRPr>
              </a:lvl2pPr>
              <a:lvl3pPr marL="1143000" indent="-228600" defTabSz="762000">
                <a:defRPr sz="2400">
                  <a:solidFill>
                    <a:schemeClr val="tx1"/>
                  </a:solidFill>
                  <a:latin typeface="Arial" panose="020B0604020202020204" pitchFamily="34" charset="0"/>
                  <a:cs typeface="Times New Roman" panose="02020603050405020304" pitchFamily="18" charset="0"/>
                </a:defRPr>
              </a:lvl3pPr>
              <a:lvl4pPr marL="1600200" indent="-228600" defTabSz="762000">
                <a:defRPr sz="2400">
                  <a:solidFill>
                    <a:schemeClr val="tx1"/>
                  </a:solidFill>
                  <a:latin typeface="Arial" panose="020B0604020202020204" pitchFamily="34" charset="0"/>
                  <a:cs typeface="Times New Roman" panose="02020603050405020304" pitchFamily="18" charset="0"/>
                </a:defRPr>
              </a:lvl4pPr>
              <a:lvl5pPr marL="2057400" indent="-228600" defTabSz="762000">
                <a:defRPr sz="2400">
                  <a:solidFill>
                    <a:schemeClr val="tx1"/>
                  </a:solidFill>
                  <a:latin typeface="Arial" panose="020B0604020202020204" pitchFamily="34" charset="0"/>
                  <a:cs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0" hangingPunct="0"/>
              <a:r>
                <a:rPr lang="it-IT" altLang="it-IT" b="1">
                  <a:solidFill>
                    <a:srgbClr val="000066"/>
                  </a:solidFill>
                  <a:cs typeface="Arial" panose="020B0604020202020204" pitchFamily="34" charset="0"/>
                </a:rPr>
                <a:t>Obesità Centrale </a:t>
              </a:r>
            </a:p>
          </p:txBody>
        </p:sp>
      </p:grpSp>
      <p:sp>
        <p:nvSpPr>
          <p:cNvPr id="120926" name="AutoShape 2">
            <a:extLst>
              <a:ext uri="{FF2B5EF4-FFF2-40B4-BE49-F238E27FC236}">
                <a16:creationId xmlns:a16="http://schemas.microsoft.com/office/drawing/2014/main" id="{58052B90-62AD-DB53-CBDE-86B31319611E}"/>
              </a:ext>
            </a:extLst>
          </p:cNvPr>
          <p:cNvSpPr>
            <a:spLocks noChangeArrowheads="1"/>
          </p:cNvSpPr>
          <p:nvPr/>
        </p:nvSpPr>
        <p:spPr bwMode="auto">
          <a:xfrm>
            <a:off x="5715001" y="2057400"/>
            <a:ext cx="358775" cy="381000"/>
          </a:xfrm>
          <a:prstGeom prst="downArrow">
            <a:avLst>
              <a:gd name="adj1" fmla="val 34509"/>
              <a:gd name="adj2" fmla="val 33058"/>
            </a:avLst>
          </a:prstGeom>
          <a:solidFill>
            <a:schemeClr val="tx2"/>
          </a:solidFill>
          <a:ln w="9525">
            <a:solidFill>
              <a:schemeClr val="hlink"/>
            </a:solidFill>
            <a:miter lim="800000"/>
            <a:headEnd/>
            <a:tailEnd/>
          </a:ln>
        </p:spPr>
        <p:txBody>
          <a:bodyPr wrap="none" anchor="ct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endParaRPr lang="it-IT" altLang="it-IT" sz="1800">
              <a:cs typeface="Arial" panose="020B0604020202020204" pitchFamily="34" charset="0"/>
            </a:endParaRPr>
          </a:p>
        </p:txBody>
      </p:sp>
      <p:sp>
        <p:nvSpPr>
          <p:cNvPr id="120928" name="Text Box 96">
            <a:extLst>
              <a:ext uri="{FF2B5EF4-FFF2-40B4-BE49-F238E27FC236}">
                <a16:creationId xmlns:a16="http://schemas.microsoft.com/office/drawing/2014/main" id="{1DD973F9-2896-73A4-65BB-13A14C189972}"/>
              </a:ext>
            </a:extLst>
          </p:cNvPr>
          <p:cNvSpPr txBox="1">
            <a:spLocks noChangeArrowheads="1"/>
          </p:cNvSpPr>
          <p:nvPr/>
        </p:nvSpPr>
        <p:spPr bwMode="auto">
          <a:xfrm>
            <a:off x="1600200" y="152401"/>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b="1">
                <a:solidFill>
                  <a:schemeClr val="hlink"/>
                </a:solidFill>
                <a:latin typeface="Arial" panose="020B0604020202020204" pitchFamily="34" charset="0"/>
                <a:cs typeface="Arial" panose="020B0604020202020204" pitchFamily="34" charset="0"/>
              </a:rPr>
              <a:t>Ruolo del tessuto adiposo nella patogenesi del diabete di tipo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AF84477-ECD4-DAA8-9479-0EAFC31DBB2B}"/>
              </a:ext>
            </a:extLst>
          </p:cNvPr>
          <p:cNvSpPr txBox="1">
            <a:spLocks noGrp="1"/>
          </p:cNvSpPr>
          <p:nvPr>
            <p:ph type="body" idx="4294967295"/>
          </p:nvPr>
        </p:nvSpPr>
        <p:spPr>
          <a:xfrm>
            <a:off x="1889946" y="259678"/>
            <a:ext cx="4014788" cy="6393781"/>
          </a:xfrm>
        </p:spPr>
        <p:txBody>
          <a:bodyPr>
            <a:normAutofit lnSpcReduction="10000"/>
          </a:bodyPr>
          <a:lstStyle/>
          <a:p>
            <a:pPr marL="0" lvl="0" indent="0">
              <a:buNone/>
            </a:pPr>
            <a:r>
              <a:rPr lang="it-IT" sz="2177" dirty="0"/>
              <a:t>FATTORI DI                        RISCHIO A  COMPONENTE NUTRIZIONALE</a:t>
            </a:r>
          </a:p>
          <a:p>
            <a:pPr lvl="0"/>
            <a:endParaRPr lang="it-IT" sz="2177" dirty="0"/>
          </a:p>
          <a:p>
            <a:pPr marL="0" lvl="4" indent="0" hangingPunct="0">
              <a:spcBef>
                <a:spcPts val="0"/>
              </a:spcBef>
              <a:spcAft>
                <a:spcPts val="1284"/>
              </a:spcAft>
              <a:buNone/>
            </a:pPr>
            <a:r>
              <a:rPr lang="it-IT" sz="2177" dirty="0">
                <a:latin typeface="Arial" pitchFamily="18"/>
                <a:ea typeface="Microsoft YaHei" pitchFamily="2"/>
                <a:cs typeface="Arial" pitchFamily="2"/>
              </a:rPr>
              <a:t>BMI &gt; 30</a:t>
            </a:r>
          </a:p>
          <a:p>
            <a:pPr lvl="0"/>
            <a:endParaRPr lang="it-IT" sz="2177" dirty="0"/>
          </a:p>
          <a:p>
            <a:pPr lvl="0"/>
            <a:endParaRPr lang="it-IT" sz="2177" dirty="0"/>
          </a:p>
          <a:p>
            <a:pPr lvl="0"/>
            <a:endParaRPr lang="it-IT" sz="2177" dirty="0"/>
          </a:p>
          <a:p>
            <a:pPr lvl="0"/>
            <a:endParaRPr lang="it-IT" sz="2177" dirty="0"/>
          </a:p>
          <a:p>
            <a:pPr lvl="0"/>
            <a:endParaRPr lang="it-IT" sz="2177" dirty="0"/>
          </a:p>
          <a:p>
            <a:pPr marL="0" lvl="3" indent="0" hangingPunct="0">
              <a:spcBef>
                <a:spcPts val="0"/>
              </a:spcBef>
              <a:spcAft>
                <a:spcPts val="1284"/>
              </a:spcAft>
              <a:buNone/>
            </a:pPr>
            <a:r>
              <a:rPr lang="it-IT" sz="2177" dirty="0">
                <a:latin typeface="Arial" pitchFamily="18"/>
                <a:ea typeface="Microsoft YaHei" pitchFamily="2"/>
                <a:cs typeface="Arial" pitchFamily="2"/>
              </a:rPr>
              <a:t>bicchieri di alcolici</a:t>
            </a:r>
          </a:p>
          <a:p>
            <a:pPr marL="0" lvl="3" indent="0" hangingPunct="0">
              <a:spcBef>
                <a:spcPts val="0"/>
              </a:spcBef>
              <a:spcAft>
                <a:spcPts val="1284"/>
              </a:spcAft>
              <a:buNone/>
            </a:pPr>
            <a:r>
              <a:rPr lang="it-IT" sz="2177" dirty="0">
                <a:latin typeface="Arial" pitchFamily="18"/>
                <a:ea typeface="Microsoft YaHei" pitchFamily="2"/>
                <a:cs typeface="Arial" pitchFamily="2"/>
              </a:rPr>
              <a:t>al giorno &gt;1-2</a:t>
            </a:r>
          </a:p>
          <a:p>
            <a:pPr lvl="0"/>
            <a:endParaRPr lang="it-IT" sz="2177" dirty="0"/>
          </a:p>
          <a:p>
            <a:pPr lvl="0"/>
            <a:endParaRPr lang="it-IT" sz="2177" dirty="0"/>
          </a:p>
          <a:p>
            <a:pPr marL="0" lvl="3" indent="0" hangingPunct="0">
              <a:spcBef>
                <a:spcPts val="0"/>
              </a:spcBef>
              <a:spcAft>
                <a:spcPts val="1284"/>
              </a:spcAft>
              <a:buNone/>
            </a:pPr>
            <a:r>
              <a:rPr lang="it-IT" sz="2177" dirty="0">
                <a:latin typeface="Arial" pitchFamily="18"/>
                <a:ea typeface="Microsoft YaHei" pitchFamily="2"/>
                <a:cs typeface="Arial" pitchFamily="2"/>
              </a:rPr>
              <a:t>carne rossa/insaccati alla settimana &gt; 500g</a:t>
            </a:r>
          </a:p>
        </p:txBody>
      </p:sp>
      <p:sp>
        <p:nvSpPr>
          <p:cNvPr id="3" name="Segnaposto testo 2">
            <a:extLst>
              <a:ext uri="{FF2B5EF4-FFF2-40B4-BE49-F238E27FC236}">
                <a16:creationId xmlns:a16="http://schemas.microsoft.com/office/drawing/2014/main" id="{BD3C25C0-C705-859F-4383-DB04BD0C42FA}"/>
              </a:ext>
            </a:extLst>
          </p:cNvPr>
          <p:cNvSpPr txBox="1">
            <a:spLocks noGrp="1"/>
          </p:cNvSpPr>
          <p:nvPr>
            <p:ph type="body" idx="4294967295"/>
          </p:nvPr>
        </p:nvSpPr>
        <p:spPr>
          <a:xfrm>
            <a:off x="7945438" y="327025"/>
            <a:ext cx="4246562" cy="7040563"/>
          </a:xfrm>
        </p:spPr>
        <p:txBody>
          <a:bodyPr/>
          <a:lstStyle/>
          <a:p>
            <a:pPr lvl="0"/>
            <a:r>
              <a:rPr lang="it-IT" sz="2177"/>
              <a:t>TIPO DI CANCRO</a:t>
            </a:r>
          </a:p>
          <a:p>
            <a:pPr lvl="0"/>
            <a:endParaRPr lang="it-IT" sz="2177"/>
          </a:p>
          <a:p>
            <a:pPr lvl="0"/>
            <a:endParaRPr lang="it-IT" sz="2177"/>
          </a:p>
          <a:p>
            <a:pPr lvl="0"/>
            <a:r>
              <a:rPr lang="it-IT" sz="2177"/>
              <a:t>Colon retto, esofago, seno (post menopausa), endometrio, pancreas, rene</a:t>
            </a:r>
          </a:p>
          <a:p>
            <a:pPr lvl="0"/>
            <a:endParaRPr lang="it-IT" sz="2177"/>
          </a:p>
          <a:p>
            <a:pPr lvl="0"/>
            <a:r>
              <a:rPr lang="it-IT" sz="2177"/>
              <a:t>bocca-faringe-laringe, seno (pre e post menopausa), esofago, colon-retto</a:t>
            </a:r>
          </a:p>
          <a:p>
            <a:pPr lvl="0"/>
            <a:endParaRPr lang="it-IT" sz="2177"/>
          </a:p>
          <a:p>
            <a:pPr lvl="0"/>
            <a:endParaRPr lang="it-IT" sz="2177"/>
          </a:p>
          <a:p>
            <a:pPr lvl="0"/>
            <a:r>
              <a:rPr lang="it-IT" sz="2177"/>
              <a:t>colon-retto</a:t>
            </a:r>
          </a:p>
          <a:p>
            <a:pPr lvl="0"/>
            <a:endParaRPr lang="it-IT"/>
          </a:p>
          <a:p>
            <a:pPr lvl="0"/>
            <a:endParaRPr lang="it-IT"/>
          </a:p>
          <a:p>
            <a:pPr lvl="0"/>
            <a:endParaRPr lang="it-IT"/>
          </a:p>
        </p:txBody>
      </p:sp>
      <p:sp>
        <p:nvSpPr>
          <p:cNvPr id="4" name="Rettangolo 3">
            <a:extLst>
              <a:ext uri="{FF2B5EF4-FFF2-40B4-BE49-F238E27FC236}">
                <a16:creationId xmlns:a16="http://schemas.microsoft.com/office/drawing/2014/main" id="{BD99A902-38BD-6AAB-3CC2-DC63F0C36432}"/>
              </a:ext>
            </a:extLst>
          </p:cNvPr>
          <p:cNvSpPr/>
          <p:nvPr/>
        </p:nvSpPr>
        <p:spPr>
          <a:xfrm>
            <a:off x="1816136" y="261268"/>
            <a:ext cx="3822361" cy="1045071"/>
          </a:xfrm>
          <a:prstGeom prst="rect">
            <a:avLst/>
          </a:prstGeom>
          <a:noFill/>
          <a:ln w="35999" cap="flat">
            <a:solidFill>
              <a:srgbClr val="FF3333"/>
            </a:solidFill>
            <a:prstDash val="solid"/>
            <a:miter/>
          </a:ln>
        </p:spPr>
        <p:txBody>
          <a:bodyPr vert="horz" wrap="none" lIns="97975" tIns="57154" rIns="97975" bIns="57154"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
        <p:nvSpPr>
          <p:cNvPr id="5" name="Rettangolo 4">
            <a:extLst>
              <a:ext uri="{FF2B5EF4-FFF2-40B4-BE49-F238E27FC236}">
                <a16:creationId xmlns:a16="http://schemas.microsoft.com/office/drawing/2014/main" id="{6C61874B-0ACA-F9B8-6AC3-0F707075D4EE}"/>
              </a:ext>
            </a:extLst>
          </p:cNvPr>
          <p:cNvSpPr/>
          <p:nvPr/>
        </p:nvSpPr>
        <p:spPr>
          <a:xfrm>
            <a:off x="7945438" y="261267"/>
            <a:ext cx="3657758" cy="1045071"/>
          </a:xfrm>
          <a:prstGeom prst="rect">
            <a:avLst/>
          </a:prstGeom>
          <a:noFill/>
          <a:ln w="35999" cap="flat">
            <a:solidFill>
              <a:srgbClr val="FF3333"/>
            </a:solidFill>
            <a:prstDash val="solid"/>
            <a:miter/>
          </a:ln>
        </p:spPr>
        <p:txBody>
          <a:bodyPr vert="horz" wrap="none" lIns="97975" tIns="57154" rIns="97975" bIns="57154"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
        <p:nvSpPr>
          <p:cNvPr id="6" name="Connettore diritto 5">
            <a:extLst>
              <a:ext uri="{FF2B5EF4-FFF2-40B4-BE49-F238E27FC236}">
                <a16:creationId xmlns:a16="http://schemas.microsoft.com/office/drawing/2014/main" id="{A9C2E825-2C15-1769-8504-AFA9864006CD}"/>
              </a:ext>
            </a:extLst>
          </p:cNvPr>
          <p:cNvSpPr/>
          <p:nvPr/>
        </p:nvSpPr>
        <p:spPr>
          <a:xfrm flipV="1">
            <a:off x="7324441" y="1632924"/>
            <a:ext cx="0" cy="10450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1999" cap="flat">
            <a:solidFill>
              <a:srgbClr val="FF3333"/>
            </a:solidFill>
            <a:prstDash val="solid"/>
            <a:miter/>
            <a:tailEnd type="arrow"/>
          </a:ln>
        </p:spPr>
        <p:txBody>
          <a:bodyPr vert="horz" wrap="none" lIns="114309" tIns="73479" rIns="114309" bIns="73479"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
        <p:nvSpPr>
          <p:cNvPr id="7" name="Connettore diritto 6">
            <a:extLst>
              <a:ext uri="{FF2B5EF4-FFF2-40B4-BE49-F238E27FC236}">
                <a16:creationId xmlns:a16="http://schemas.microsoft.com/office/drawing/2014/main" id="{9BBA1C70-1A12-77CB-626C-2E772CFACE07}"/>
              </a:ext>
            </a:extLst>
          </p:cNvPr>
          <p:cNvSpPr/>
          <p:nvPr/>
        </p:nvSpPr>
        <p:spPr>
          <a:xfrm flipV="1">
            <a:off x="7333682" y="3723076"/>
            <a:ext cx="0" cy="10450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1999" cap="flat">
            <a:solidFill>
              <a:srgbClr val="FF3333"/>
            </a:solidFill>
            <a:prstDash val="solid"/>
            <a:miter/>
            <a:tailEnd type="arrow"/>
          </a:ln>
        </p:spPr>
        <p:txBody>
          <a:bodyPr vert="horz" wrap="none" lIns="114309" tIns="73479" rIns="114309" bIns="73479"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sp>
        <p:nvSpPr>
          <p:cNvPr id="8" name="Connettore diritto 7">
            <a:extLst>
              <a:ext uri="{FF2B5EF4-FFF2-40B4-BE49-F238E27FC236}">
                <a16:creationId xmlns:a16="http://schemas.microsoft.com/office/drawing/2014/main" id="{76D35D41-ACFF-2CD7-BF0F-C06836CEC62E}"/>
              </a:ext>
            </a:extLst>
          </p:cNvPr>
          <p:cNvSpPr/>
          <p:nvPr/>
        </p:nvSpPr>
        <p:spPr>
          <a:xfrm flipV="1">
            <a:off x="7561207" y="5608389"/>
            <a:ext cx="0" cy="10450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1999" cap="flat">
            <a:solidFill>
              <a:srgbClr val="FF3333"/>
            </a:solidFill>
            <a:prstDash val="solid"/>
            <a:miter/>
            <a:tailEnd type="arrow"/>
          </a:ln>
        </p:spPr>
        <p:txBody>
          <a:bodyPr vert="horz" wrap="none" lIns="114309" tIns="73479" rIns="114309" bIns="73479"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pic>
        <p:nvPicPr>
          <p:cNvPr id="9" name="Immagine 8">
            <a:extLst>
              <a:ext uri="{FF2B5EF4-FFF2-40B4-BE49-F238E27FC236}">
                <a16:creationId xmlns:a16="http://schemas.microsoft.com/office/drawing/2014/main" id="{06C9E31B-F14D-8C7E-A886-59BBF7C94725}"/>
              </a:ext>
            </a:extLst>
          </p:cNvPr>
          <p:cNvPicPr>
            <a:picLocks noChangeAspect="1"/>
          </p:cNvPicPr>
          <p:nvPr/>
        </p:nvPicPr>
        <p:blipFill>
          <a:blip r:embed="rId3">
            <a:lum/>
            <a:alphaModFix/>
          </a:blip>
          <a:srcRect/>
          <a:stretch>
            <a:fillRect/>
          </a:stretch>
        </p:blipFill>
        <p:spPr>
          <a:xfrm>
            <a:off x="4987912" y="1630970"/>
            <a:ext cx="1804055" cy="1205750"/>
          </a:xfrm>
          <a:prstGeom prst="rect">
            <a:avLst/>
          </a:prstGeom>
          <a:noFill/>
          <a:ln cap="flat">
            <a:noFill/>
          </a:ln>
        </p:spPr>
      </p:pic>
      <p:pic>
        <p:nvPicPr>
          <p:cNvPr id="10" name="Immagine 9">
            <a:extLst>
              <a:ext uri="{FF2B5EF4-FFF2-40B4-BE49-F238E27FC236}">
                <a16:creationId xmlns:a16="http://schemas.microsoft.com/office/drawing/2014/main" id="{F81953C4-C539-33CE-D308-572A896D5884}"/>
              </a:ext>
            </a:extLst>
          </p:cNvPr>
          <p:cNvPicPr>
            <a:picLocks noChangeAspect="1"/>
          </p:cNvPicPr>
          <p:nvPr/>
        </p:nvPicPr>
        <p:blipFill>
          <a:blip r:embed="rId4">
            <a:lum/>
            <a:alphaModFix/>
          </a:blip>
          <a:srcRect/>
          <a:stretch>
            <a:fillRect/>
          </a:stretch>
        </p:blipFill>
        <p:spPr>
          <a:xfrm>
            <a:off x="5211983" y="3851144"/>
            <a:ext cx="1536259" cy="1051068"/>
          </a:xfrm>
          <a:prstGeom prst="rect">
            <a:avLst/>
          </a:prstGeom>
          <a:noFill/>
          <a:ln cap="flat">
            <a:noFill/>
          </a:ln>
        </p:spPr>
      </p:pic>
      <p:pic>
        <p:nvPicPr>
          <p:cNvPr id="11" name="Immagine 10">
            <a:extLst>
              <a:ext uri="{FF2B5EF4-FFF2-40B4-BE49-F238E27FC236}">
                <a16:creationId xmlns:a16="http://schemas.microsoft.com/office/drawing/2014/main" id="{59202E80-D06C-5EE8-AEF0-69BC2B464BD2}"/>
              </a:ext>
            </a:extLst>
          </p:cNvPr>
          <p:cNvPicPr>
            <a:picLocks noChangeAspect="1"/>
          </p:cNvPicPr>
          <p:nvPr/>
        </p:nvPicPr>
        <p:blipFill>
          <a:blip r:embed="rId5">
            <a:lum/>
            <a:alphaModFix/>
          </a:blip>
          <a:srcRect/>
          <a:stretch>
            <a:fillRect/>
          </a:stretch>
        </p:blipFill>
        <p:spPr>
          <a:xfrm>
            <a:off x="5351548" y="5551661"/>
            <a:ext cx="1632924" cy="1045071"/>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1135C857-BDA6-E16D-A823-359EA094D5C6}"/>
              </a:ext>
            </a:extLst>
          </p:cNvPr>
          <p:cNvSpPr/>
          <p:nvPr/>
        </p:nvSpPr>
        <p:spPr>
          <a:xfrm>
            <a:off x="2195960" y="256374"/>
            <a:ext cx="7798533" cy="113488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ctr" anchorCtr="1" compatLnSpc="0">
            <a:noAutofit/>
          </a:bodyPr>
          <a:lstStyle/>
          <a:p>
            <a:pPr algn="ctr" defTabSz="829544" hangingPunct="0">
              <a:defRPr sz="1800" b="0" i="0" u="none" strike="noStrike" kern="0" cap="none" spc="0" baseline="0">
                <a:solidFill>
                  <a:srgbClr val="000000"/>
                </a:solidFill>
                <a:uFillTx/>
              </a:defRPr>
            </a:pPr>
            <a:r>
              <a:rPr lang="it-IT" sz="2177" b="1" i="1">
                <a:solidFill>
                  <a:srgbClr val="FF9966"/>
                </a:solidFill>
                <a:latin typeface="Arial" pitchFamily="18"/>
                <a:ea typeface="Lucida Sans Unicode" pitchFamily="2"/>
                <a:cs typeface="Lucida Sans Unicode" pitchFamily="2"/>
              </a:rPr>
              <a:t>COME SI CALCOLA IL BMI</a:t>
            </a:r>
          </a:p>
        </p:txBody>
      </p:sp>
      <p:sp>
        <p:nvSpPr>
          <p:cNvPr id="3" name="Figura a mano libera: forma 2">
            <a:extLst>
              <a:ext uri="{FF2B5EF4-FFF2-40B4-BE49-F238E27FC236}">
                <a16:creationId xmlns:a16="http://schemas.microsoft.com/office/drawing/2014/main" id="{65870515-E205-44DD-1C67-97112CB286FC}"/>
              </a:ext>
            </a:extLst>
          </p:cNvPr>
          <p:cNvSpPr/>
          <p:nvPr/>
        </p:nvSpPr>
        <p:spPr>
          <a:xfrm>
            <a:off x="2195960" y="1781526"/>
            <a:ext cx="7948437" cy="4857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81650" tIns="42454" rIns="81650" bIns="42454" anchor="ctr" anchorCtr="0" compatLnSpc="0">
            <a:noAutofit/>
          </a:bodyPr>
          <a:lstStyle/>
          <a:p>
            <a:pPr defTabSz="829544" hangingPunct="0">
              <a:defRPr sz="1800" b="0" i="0" u="none" strike="noStrike" kern="0" cap="none" spc="0" baseline="0">
                <a:solidFill>
                  <a:srgbClr val="000000"/>
                </a:solidFill>
                <a:uFillTx/>
              </a:defRPr>
            </a:pPr>
            <a:endParaRPr lang="it-IT" sz="1633">
              <a:solidFill>
                <a:srgbClr val="000000"/>
              </a:solidFill>
              <a:latin typeface="Arial" pitchFamily="18"/>
              <a:ea typeface="Microsoft YaHei" pitchFamily="2"/>
              <a:cs typeface="Arial" pitchFamily="2"/>
            </a:endParaRPr>
          </a:p>
        </p:txBody>
      </p:sp>
      <p:pic>
        <p:nvPicPr>
          <p:cNvPr id="4" name="Immagine 3">
            <a:extLst>
              <a:ext uri="{FF2B5EF4-FFF2-40B4-BE49-F238E27FC236}">
                <a16:creationId xmlns:a16="http://schemas.microsoft.com/office/drawing/2014/main" id="{21FF3D83-E524-3E0F-8796-B4CC66CB29C8}"/>
              </a:ext>
            </a:extLst>
          </p:cNvPr>
          <p:cNvPicPr>
            <a:picLocks noChangeAspect="1"/>
          </p:cNvPicPr>
          <p:nvPr/>
        </p:nvPicPr>
        <p:blipFill>
          <a:blip r:embed="rId3">
            <a:lum/>
            <a:alphaModFix/>
          </a:blip>
          <a:srcRect/>
          <a:stretch>
            <a:fillRect/>
          </a:stretch>
        </p:blipFill>
        <p:spPr>
          <a:xfrm>
            <a:off x="2339982" y="1795893"/>
            <a:ext cx="7045430" cy="4461487"/>
          </a:xfrm>
          <a:prstGeom prst="rect">
            <a:avLst/>
          </a:prstGeom>
          <a:noFill/>
          <a:ln cap="flat">
            <a:noFill/>
          </a:ln>
        </p:spPr>
      </p:pic>
      <p:pic>
        <p:nvPicPr>
          <p:cNvPr id="5" name="Immagine 4">
            <a:extLst>
              <a:ext uri="{FF2B5EF4-FFF2-40B4-BE49-F238E27FC236}">
                <a16:creationId xmlns:a16="http://schemas.microsoft.com/office/drawing/2014/main" id="{E21E593E-50B5-AF3B-C68F-5ACF27F82F75}"/>
              </a:ext>
            </a:extLst>
          </p:cNvPr>
          <p:cNvPicPr>
            <a:picLocks noChangeAspect="1"/>
          </p:cNvPicPr>
          <p:nvPr/>
        </p:nvPicPr>
        <p:blipFill>
          <a:blip r:embed="rId4">
            <a:lum/>
            <a:alphaModFix/>
          </a:blip>
          <a:srcRect/>
          <a:stretch>
            <a:fillRect/>
          </a:stretch>
        </p:blipFill>
        <p:spPr>
          <a:xfrm>
            <a:off x="4743653" y="2239400"/>
            <a:ext cx="2822673" cy="135369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1698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Figura a mano libera: forma 1">
            <a:extLst>
              <a:ext uri="{FF2B5EF4-FFF2-40B4-BE49-F238E27FC236}">
                <a16:creationId xmlns:a16="http://schemas.microsoft.com/office/drawing/2014/main" id="{7A461F07-6986-5E1E-A9B4-E8A1C95D6044}"/>
              </a:ext>
            </a:extLst>
          </p:cNvPr>
          <p:cNvSpPr/>
          <p:nvPr/>
        </p:nvSpPr>
        <p:spPr>
          <a:xfrm>
            <a:off x="540279" y="967417"/>
            <a:ext cx="3778870" cy="394325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p:spPr>
        <p:txBody>
          <a:bodyPr vert="horz" lIns="91440" tIns="45720" rIns="91440" bIns="45720" rtlCol="0" anchor="b" anchorCtr="1" compatLnSpc="0">
            <a:normAutofit/>
          </a:bodyPr>
          <a:lstStyle/>
          <a:p>
            <a:pPr>
              <a:spcBef>
                <a:spcPct val="0"/>
              </a:spcBef>
              <a:spcAft>
                <a:spcPts val="600"/>
              </a:spcAft>
              <a:defRPr sz="1800" b="0" i="0" u="none" strike="noStrike" kern="0" cap="none" spc="0" baseline="0">
                <a:solidFill>
                  <a:srgbClr val="000000"/>
                </a:solidFill>
                <a:uFillTx/>
              </a:defRPr>
            </a:pPr>
            <a:r>
              <a:rPr lang="en-US" sz="4000" b="1" i="1">
                <a:solidFill>
                  <a:srgbClr val="FEFFFF"/>
                </a:solidFill>
                <a:latin typeface="+mj-lt"/>
                <a:ea typeface="+mj-ea"/>
                <a:cs typeface="+mj-cs"/>
              </a:rPr>
              <a:t>BMI </a:t>
            </a:r>
          </a:p>
          <a:p>
            <a:pPr>
              <a:spcBef>
                <a:spcPct val="0"/>
              </a:spcBef>
              <a:spcAft>
                <a:spcPts val="600"/>
              </a:spcAft>
              <a:defRPr sz="1800" b="0" i="0" u="none" strike="noStrike" kern="0" cap="none" spc="0" baseline="0">
                <a:solidFill>
                  <a:srgbClr val="000000"/>
                </a:solidFill>
                <a:uFillTx/>
              </a:defRPr>
            </a:pPr>
            <a:r>
              <a:rPr lang="en-US" sz="4000" b="1" i="1">
                <a:solidFill>
                  <a:srgbClr val="FEFFFF"/>
                </a:solidFill>
                <a:latin typeface="+mj-lt"/>
                <a:ea typeface="+mj-ea"/>
                <a:cs typeface="+mj-cs"/>
              </a:rPr>
              <a:t>(BODY MASS INDEX)</a:t>
            </a:r>
          </a:p>
        </p:txBody>
      </p:sp>
      <p:sp>
        <p:nvSpPr>
          <p:cNvPr id="44"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C624215F-4E0F-2551-E2A4-E08DA2AEE52E}"/>
              </a:ext>
            </a:extLst>
          </p:cNvPr>
          <p:cNvPicPr>
            <a:picLocks noChangeAspect="1"/>
          </p:cNvPicPr>
          <p:nvPr/>
        </p:nvPicPr>
        <p:blipFill>
          <a:blip r:embed="rId3"/>
          <a:stretch>
            <a:fillRect/>
          </a:stretch>
        </p:blipFill>
        <p:spPr>
          <a:xfrm>
            <a:off x="5587994" y="1681127"/>
            <a:ext cx="5640502" cy="3503048"/>
          </a:xfrm>
          <a:prstGeom prst="rect">
            <a:avLst/>
          </a:prstGeom>
          <a:noFill/>
        </p:spPr>
      </p:pic>
    </p:spTree>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1440</Words>
  <Application>Microsoft Office PowerPoint</Application>
  <PresentationFormat>Widescreen</PresentationFormat>
  <Paragraphs>223</Paragraphs>
  <Slides>38</Slides>
  <Notes>35</Notes>
  <HiddenSlides>1</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38</vt:i4>
      </vt:variant>
    </vt:vector>
  </HeadingPairs>
  <TitlesOfParts>
    <vt:vector size="50" baseType="lpstr">
      <vt:lpstr>Arial</vt:lpstr>
      <vt:lpstr>Arial Black</vt:lpstr>
      <vt:lpstr>Calibri</vt:lpstr>
      <vt:lpstr>Calligraphic</vt:lpstr>
      <vt:lpstr>Century Gothic</vt:lpstr>
      <vt:lpstr>Comic Sans MS</vt:lpstr>
      <vt:lpstr>Impact</vt:lpstr>
      <vt:lpstr>Segoe Script</vt:lpstr>
      <vt:lpstr>StarSymbol</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L’aterosclerosi è una malattia infiammatoria</vt:lpstr>
      <vt:lpstr>Presentazione standard di PowerPoint</vt:lpstr>
      <vt:lpstr>Presentazione standard di PowerPoint</vt:lpstr>
      <vt:lpstr>Presentazione standard di PowerPoint</vt:lpstr>
      <vt:lpstr>Presentazione standard di PowerPoint</vt:lpstr>
      <vt:lpstr>Presentazione standard di PowerPoint</vt:lpstr>
      <vt:lpstr>Eccesso di calorie</vt:lpstr>
      <vt:lpstr>Dieta e microbiota intestinale</vt:lpstr>
      <vt:lpstr>Presentazione standard di PowerPoint</vt:lpstr>
      <vt:lpstr>Alcool poco e buono</vt:lpstr>
      <vt:lpstr>Presentazione standard di PowerPoint</vt:lpstr>
      <vt:lpstr>ALIMENTI E PRINCIPI ALIMENTARI PROTETTIVI CONTRO IL CANCRO: I VEGETALI</vt:lpstr>
      <vt:lpstr>Presentazione standard di PowerPoint</vt:lpstr>
      <vt:lpstr>Presentazione standard di PowerPoint</vt:lpstr>
      <vt:lpstr>Presentazione standard di PowerPoint</vt:lpstr>
      <vt:lpstr>Presentazione standard di PowerPoint</vt:lpstr>
      <vt:lpstr>Ferro e i i suoi composti:</vt:lpstr>
      <vt:lpstr>Vitamina A</vt:lpstr>
      <vt:lpstr>Equilibrio come prevenzione e terapia</vt:lpstr>
      <vt:lpstr>Alimentazione e prevenzione carcinoma mammario progetto DIANA (Diet and Androgens)</vt:lpstr>
      <vt:lpstr>Alimentazione e prevenzione carcinoma mammario progetto DIANA (Diet and Androgens)</vt:lpstr>
      <vt:lpstr>Presentazione standard di PowerPoint</vt:lpstr>
      <vt:lpstr>Presentazione standard di PowerPoint</vt:lpstr>
      <vt:lpstr>Il latte induce un modesto incremento di IGF1, mediatore dell'ormone della crescita (GH)</vt:lpstr>
      <vt:lpstr>Il latte induce un modesto incremento di IGF1, mediatore dell'ormone della crescita (GH)</vt:lpstr>
      <vt:lpstr>Latte e tumore</vt:lpstr>
      <vt:lpstr>World Cancer Research Found/ American Institute for Cancer Research (WCRF/AICR)</vt:lpstr>
      <vt:lpstr>Presentazione standard di PowerPoint</vt:lpstr>
      <vt:lpstr>Presentazione standard di PowerPoint</vt:lpstr>
      <vt:lpstr>Presentazione standard di PowerPoint</vt:lpstr>
      <vt:lpstr>  Il dottore dice che deve fare più attività fisica, così gli nascondo il telecomando tre volte alla settimana!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Alimentazione e benessere</dc:title>
  <dc:creator>Clara Perego</dc:creator>
  <cp:lastModifiedBy>Marco Missaglia</cp:lastModifiedBy>
  <cp:revision>2</cp:revision>
  <dcterms:created xsi:type="dcterms:W3CDTF">2022-08-24T06:59:08Z</dcterms:created>
  <dcterms:modified xsi:type="dcterms:W3CDTF">2026-03-08T21:12:05Z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